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84" r:id="rId3"/>
    <p:sldId id="285" r:id="rId4"/>
    <p:sldId id="358" r:id="rId5"/>
    <p:sldId id="406" r:id="rId6"/>
    <p:sldId id="397" r:id="rId7"/>
    <p:sldId id="409" r:id="rId8"/>
    <p:sldId id="343" r:id="rId9"/>
    <p:sldId id="403" r:id="rId10"/>
    <p:sldId id="404" r:id="rId11"/>
    <p:sldId id="399" r:id="rId12"/>
    <p:sldId id="402" r:id="rId13"/>
    <p:sldId id="405" r:id="rId14"/>
    <p:sldId id="355" r:id="rId15"/>
    <p:sldId id="357" r:id="rId16"/>
    <p:sldId id="286" r:id="rId17"/>
    <p:sldId id="288" r:id="rId18"/>
    <p:sldId id="377" r:id="rId19"/>
    <p:sldId id="346" r:id="rId20"/>
    <p:sldId id="331" r:id="rId21"/>
    <p:sldId id="332" r:id="rId22"/>
    <p:sldId id="333" r:id="rId23"/>
    <p:sldId id="408" r:id="rId24"/>
    <p:sldId id="356" r:id="rId25"/>
    <p:sldId id="369" r:id="rId26"/>
  </p:sldIdLst>
  <p:sldSz cx="9144000" cy="6858000" type="screen4x3"/>
  <p:notesSz cx="6858000" cy="9144000"/>
  <p:defaultTextStyle>
    <a:defPPr>
      <a:defRPr lang="en-US"/>
    </a:defPPr>
    <a:lvl1pPr marL="0" algn="l" defTabSz="909063" rtl="0" eaLnBrk="1" latinLnBrk="0" hangingPunct="1">
      <a:defRPr sz="1700" kern="1200">
        <a:solidFill>
          <a:schemeClr val="tx1"/>
        </a:solidFill>
        <a:latin typeface="+mn-lt"/>
        <a:ea typeface="+mn-ea"/>
        <a:cs typeface="+mn-cs"/>
      </a:defRPr>
    </a:lvl1pPr>
    <a:lvl2pPr marL="454531" algn="l" defTabSz="909063" rtl="0" eaLnBrk="1" latinLnBrk="0" hangingPunct="1">
      <a:defRPr sz="1700" kern="1200">
        <a:solidFill>
          <a:schemeClr val="tx1"/>
        </a:solidFill>
        <a:latin typeface="+mn-lt"/>
        <a:ea typeface="+mn-ea"/>
        <a:cs typeface="+mn-cs"/>
      </a:defRPr>
    </a:lvl2pPr>
    <a:lvl3pPr marL="909063" algn="l" defTabSz="909063" rtl="0" eaLnBrk="1" latinLnBrk="0" hangingPunct="1">
      <a:defRPr sz="1700" kern="1200">
        <a:solidFill>
          <a:schemeClr val="tx1"/>
        </a:solidFill>
        <a:latin typeface="+mn-lt"/>
        <a:ea typeface="+mn-ea"/>
        <a:cs typeface="+mn-cs"/>
      </a:defRPr>
    </a:lvl3pPr>
    <a:lvl4pPr marL="1363594" algn="l" defTabSz="909063" rtl="0" eaLnBrk="1" latinLnBrk="0" hangingPunct="1">
      <a:defRPr sz="1700" kern="1200">
        <a:solidFill>
          <a:schemeClr val="tx1"/>
        </a:solidFill>
        <a:latin typeface="+mn-lt"/>
        <a:ea typeface="+mn-ea"/>
        <a:cs typeface="+mn-cs"/>
      </a:defRPr>
    </a:lvl4pPr>
    <a:lvl5pPr marL="1818127" algn="l" defTabSz="909063" rtl="0" eaLnBrk="1" latinLnBrk="0" hangingPunct="1">
      <a:defRPr sz="1700" kern="1200">
        <a:solidFill>
          <a:schemeClr val="tx1"/>
        </a:solidFill>
        <a:latin typeface="+mn-lt"/>
        <a:ea typeface="+mn-ea"/>
        <a:cs typeface="+mn-cs"/>
      </a:defRPr>
    </a:lvl5pPr>
    <a:lvl6pPr marL="2272658" algn="l" defTabSz="909063" rtl="0" eaLnBrk="1" latinLnBrk="0" hangingPunct="1">
      <a:defRPr sz="1700" kern="1200">
        <a:solidFill>
          <a:schemeClr val="tx1"/>
        </a:solidFill>
        <a:latin typeface="+mn-lt"/>
        <a:ea typeface="+mn-ea"/>
        <a:cs typeface="+mn-cs"/>
      </a:defRPr>
    </a:lvl6pPr>
    <a:lvl7pPr marL="2727189" algn="l" defTabSz="909063" rtl="0" eaLnBrk="1" latinLnBrk="0" hangingPunct="1">
      <a:defRPr sz="1700" kern="1200">
        <a:solidFill>
          <a:schemeClr val="tx1"/>
        </a:solidFill>
        <a:latin typeface="+mn-lt"/>
        <a:ea typeface="+mn-ea"/>
        <a:cs typeface="+mn-cs"/>
      </a:defRPr>
    </a:lvl7pPr>
    <a:lvl8pPr marL="3181721" algn="l" defTabSz="909063" rtl="0" eaLnBrk="1" latinLnBrk="0" hangingPunct="1">
      <a:defRPr sz="1700" kern="1200">
        <a:solidFill>
          <a:schemeClr val="tx1"/>
        </a:solidFill>
        <a:latin typeface="+mn-lt"/>
        <a:ea typeface="+mn-ea"/>
        <a:cs typeface="+mn-cs"/>
      </a:defRPr>
    </a:lvl8pPr>
    <a:lvl9pPr marL="3636252" algn="l" defTabSz="909063" rtl="0" eaLnBrk="1" latinLnBrk="0" hangingPunct="1">
      <a:defRPr sz="17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C0392B"/>
    <a:srgbClr val="95A5A6"/>
    <a:srgbClr val="EB9743"/>
    <a:srgbClr val="23A085"/>
    <a:srgbClr val="F39C12"/>
    <a:srgbClr val="E0C940"/>
    <a:srgbClr val="44546A"/>
    <a:srgbClr val="007AC0"/>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74"/>
  </p:normalViewPr>
  <p:slideViewPr>
    <p:cSldViewPr snapToGrid="0" snapToObjects="1">
      <p:cViewPr>
        <p:scale>
          <a:sx n="120" d="100"/>
          <a:sy n="120" d="100"/>
        </p:scale>
        <p:origin x="-1290" y="-5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4"/>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40"/>
            <a:ext cx="6858000" cy="1655761"/>
          </a:xfrm>
        </p:spPr>
        <p:txBody>
          <a:bodyPr/>
          <a:lstStyle>
            <a:lvl1pPr marL="0" indent="0" algn="ctr">
              <a:buNone/>
              <a:defRPr sz="2400"/>
            </a:lvl1pPr>
            <a:lvl2pPr marL="454531" indent="0" algn="ctr">
              <a:buNone/>
              <a:defRPr sz="2000"/>
            </a:lvl2pPr>
            <a:lvl3pPr marL="909063" indent="0" algn="ctr">
              <a:buNone/>
              <a:defRPr sz="1700"/>
            </a:lvl3pPr>
            <a:lvl4pPr marL="1363594" indent="0" algn="ctr">
              <a:buNone/>
              <a:defRPr sz="1600"/>
            </a:lvl4pPr>
            <a:lvl5pPr marL="1818127" indent="0" algn="ctr">
              <a:buNone/>
              <a:defRPr sz="1600"/>
            </a:lvl5pPr>
            <a:lvl6pPr marL="2272658" indent="0" algn="ctr">
              <a:buNone/>
              <a:defRPr sz="1600"/>
            </a:lvl6pPr>
            <a:lvl7pPr marL="2727189" indent="0" algn="ctr">
              <a:buNone/>
              <a:defRPr sz="1600"/>
            </a:lvl7pPr>
            <a:lvl8pPr marL="3181721" indent="0" algn="ctr">
              <a:buNone/>
              <a:defRPr sz="1600"/>
            </a:lvl8pPr>
            <a:lvl9pPr marL="3636252"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E9AFEB5-5FF7-754B-8075-9C64C952B204}" type="datetimeFigureOut">
              <a:rPr lang="en-US" smtClean="0"/>
              <a:t>11-Dec-19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2145607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9AFEB5-5FF7-754B-8075-9C64C952B204}" type="datetimeFigureOut">
              <a:rPr lang="en-US" smtClean="0"/>
              <a:t>11-Dec-19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277434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7"/>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7"/>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9AFEB5-5FF7-754B-8075-9C64C952B204}" type="datetimeFigureOut">
              <a:rPr lang="en-US" smtClean="0"/>
              <a:t>11-Dec-19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448849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9AFEB5-5FF7-754B-8075-9C64C952B204}" type="datetimeFigureOut">
              <a:rPr lang="en-US" smtClean="0"/>
              <a:t>11-Dec-19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673431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8"/>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5"/>
            <a:ext cx="7886700" cy="1500187"/>
          </a:xfrm>
        </p:spPr>
        <p:txBody>
          <a:bodyPr/>
          <a:lstStyle>
            <a:lvl1pPr marL="0" indent="0">
              <a:buNone/>
              <a:defRPr sz="2400">
                <a:solidFill>
                  <a:schemeClr val="tx1"/>
                </a:solidFill>
              </a:defRPr>
            </a:lvl1pPr>
            <a:lvl2pPr marL="454531" indent="0">
              <a:buNone/>
              <a:defRPr sz="2000">
                <a:solidFill>
                  <a:schemeClr val="tx1">
                    <a:tint val="75000"/>
                  </a:schemeClr>
                </a:solidFill>
              </a:defRPr>
            </a:lvl2pPr>
            <a:lvl3pPr marL="909063" indent="0">
              <a:buNone/>
              <a:defRPr sz="1700">
                <a:solidFill>
                  <a:schemeClr val="tx1">
                    <a:tint val="75000"/>
                  </a:schemeClr>
                </a:solidFill>
              </a:defRPr>
            </a:lvl3pPr>
            <a:lvl4pPr marL="1363594" indent="0">
              <a:buNone/>
              <a:defRPr sz="1600">
                <a:solidFill>
                  <a:schemeClr val="tx1">
                    <a:tint val="75000"/>
                  </a:schemeClr>
                </a:solidFill>
              </a:defRPr>
            </a:lvl4pPr>
            <a:lvl5pPr marL="1818127" indent="0">
              <a:buNone/>
              <a:defRPr sz="1600">
                <a:solidFill>
                  <a:schemeClr val="tx1">
                    <a:tint val="75000"/>
                  </a:schemeClr>
                </a:solidFill>
              </a:defRPr>
            </a:lvl5pPr>
            <a:lvl6pPr marL="2272658" indent="0">
              <a:buNone/>
              <a:defRPr sz="1600">
                <a:solidFill>
                  <a:schemeClr val="tx1">
                    <a:tint val="75000"/>
                  </a:schemeClr>
                </a:solidFill>
              </a:defRPr>
            </a:lvl6pPr>
            <a:lvl7pPr marL="2727189" indent="0">
              <a:buNone/>
              <a:defRPr sz="1600">
                <a:solidFill>
                  <a:schemeClr val="tx1">
                    <a:tint val="75000"/>
                  </a:schemeClr>
                </a:solidFill>
              </a:defRPr>
            </a:lvl7pPr>
            <a:lvl8pPr marL="3181721" indent="0">
              <a:buNone/>
              <a:defRPr sz="1600">
                <a:solidFill>
                  <a:schemeClr val="tx1">
                    <a:tint val="75000"/>
                  </a:schemeClr>
                </a:solidFill>
              </a:defRPr>
            </a:lvl8pPr>
            <a:lvl9pPr marL="3636252"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9AFEB5-5FF7-754B-8075-9C64C952B204}" type="datetimeFigureOut">
              <a:rPr lang="en-US" smtClean="0"/>
              <a:t>11-Dec-19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129476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9AFEB5-5FF7-754B-8075-9C64C952B204}" type="datetimeFigureOut">
              <a:rPr lang="en-US" smtClean="0"/>
              <a:t>11-Dec-19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50398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4"/>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3" y="1681164"/>
            <a:ext cx="3868340" cy="823913"/>
          </a:xfrm>
        </p:spPr>
        <p:txBody>
          <a:bodyPr anchor="b"/>
          <a:lstStyle>
            <a:lvl1pPr marL="0" indent="0">
              <a:buNone/>
              <a:defRPr sz="2400" b="1"/>
            </a:lvl1pPr>
            <a:lvl2pPr marL="454531" indent="0">
              <a:buNone/>
              <a:defRPr sz="2000" b="1"/>
            </a:lvl2pPr>
            <a:lvl3pPr marL="909063" indent="0">
              <a:buNone/>
              <a:defRPr sz="1700" b="1"/>
            </a:lvl3pPr>
            <a:lvl4pPr marL="1363594" indent="0">
              <a:buNone/>
              <a:defRPr sz="1600" b="1"/>
            </a:lvl4pPr>
            <a:lvl5pPr marL="1818127" indent="0">
              <a:buNone/>
              <a:defRPr sz="1600" b="1"/>
            </a:lvl5pPr>
            <a:lvl6pPr marL="2272658" indent="0">
              <a:buNone/>
              <a:defRPr sz="1600" b="1"/>
            </a:lvl6pPr>
            <a:lvl7pPr marL="2727189" indent="0">
              <a:buNone/>
              <a:defRPr sz="1600" b="1"/>
            </a:lvl7pPr>
            <a:lvl8pPr marL="3181721" indent="0">
              <a:buNone/>
              <a:defRPr sz="1600" b="1"/>
            </a:lvl8pPr>
            <a:lvl9pPr marL="363625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3"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2" y="1681164"/>
            <a:ext cx="3887391" cy="823913"/>
          </a:xfrm>
        </p:spPr>
        <p:txBody>
          <a:bodyPr anchor="b"/>
          <a:lstStyle>
            <a:lvl1pPr marL="0" indent="0">
              <a:buNone/>
              <a:defRPr sz="2400" b="1"/>
            </a:lvl1pPr>
            <a:lvl2pPr marL="454531" indent="0">
              <a:buNone/>
              <a:defRPr sz="2000" b="1"/>
            </a:lvl2pPr>
            <a:lvl3pPr marL="909063" indent="0">
              <a:buNone/>
              <a:defRPr sz="1700" b="1"/>
            </a:lvl3pPr>
            <a:lvl4pPr marL="1363594" indent="0">
              <a:buNone/>
              <a:defRPr sz="1600" b="1"/>
            </a:lvl4pPr>
            <a:lvl5pPr marL="1818127" indent="0">
              <a:buNone/>
              <a:defRPr sz="1600" b="1"/>
            </a:lvl5pPr>
            <a:lvl6pPr marL="2272658" indent="0">
              <a:buNone/>
              <a:defRPr sz="1600" b="1"/>
            </a:lvl6pPr>
            <a:lvl7pPr marL="2727189" indent="0">
              <a:buNone/>
              <a:defRPr sz="1600" b="1"/>
            </a:lvl7pPr>
            <a:lvl8pPr marL="3181721" indent="0">
              <a:buNone/>
              <a:defRPr sz="1600" b="1"/>
            </a:lvl8pPr>
            <a:lvl9pPr marL="363625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E9AFEB5-5FF7-754B-8075-9C64C952B204}" type="datetimeFigureOut">
              <a:rPr lang="en-US" smtClean="0"/>
              <a:t>11-Dec-19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560344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E9AFEB5-5FF7-754B-8075-9C64C952B204}" type="datetimeFigureOut">
              <a:rPr lang="en-US" smtClean="0"/>
              <a:t>11-Dec-19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779718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AFEB5-5FF7-754B-8075-9C64C952B204}" type="datetimeFigureOut">
              <a:rPr lang="en-US" smtClean="0"/>
              <a:t>11-Dec-19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582779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600"/>
            </a:lvl1pPr>
            <a:lvl2pPr marL="454531" indent="0">
              <a:buNone/>
              <a:defRPr sz="1300"/>
            </a:lvl2pPr>
            <a:lvl3pPr marL="909063" indent="0">
              <a:buNone/>
              <a:defRPr sz="1200"/>
            </a:lvl3pPr>
            <a:lvl4pPr marL="1363594" indent="0">
              <a:buNone/>
              <a:defRPr sz="900"/>
            </a:lvl4pPr>
            <a:lvl5pPr marL="1818127" indent="0">
              <a:buNone/>
              <a:defRPr sz="900"/>
            </a:lvl5pPr>
            <a:lvl6pPr marL="2272658" indent="0">
              <a:buNone/>
              <a:defRPr sz="900"/>
            </a:lvl6pPr>
            <a:lvl7pPr marL="2727189" indent="0">
              <a:buNone/>
              <a:defRPr sz="900"/>
            </a:lvl7pPr>
            <a:lvl8pPr marL="3181721" indent="0">
              <a:buNone/>
              <a:defRPr sz="900"/>
            </a:lvl8pPr>
            <a:lvl9pPr marL="363625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9AFEB5-5FF7-754B-8075-9C64C952B204}" type="datetimeFigureOut">
              <a:rPr lang="en-US" smtClean="0"/>
              <a:t>11-Dec-19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887726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4531" indent="0">
              <a:buNone/>
              <a:defRPr sz="2800"/>
            </a:lvl2pPr>
            <a:lvl3pPr marL="909063" indent="0">
              <a:buNone/>
              <a:defRPr sz="2400"/>
            </a:lvl3pPr>
            <a:lvl4pPr marL="1363594" indent="0">
              <a:buNone/>
              <a:defRPr sz="2000"/>
            </a:lvl4pPr>
            <a:lvl5pPr marL="1818127" indent="0">
              <a:buNone/>
              <a:defRPr sz="2000"/>
            </a:lvl5pPr>
            <a:lvl6pPr marL="2272658" indent="0">
              <a:buNone/>
              <a:defRPr sz="2000"/>
            </a:lvl6pPr>
            <a:lvl7pPr marL="2727189" indent="0">
              <a:buNone/>
              <a:defRPr sz="2000"/>
            </a:lvl7pPr>
            <a:lvl8pPr marL="3181721" indent="0">
              <a:buNone/>
              <a:defRPr sz="2000"/>
            </a:lvl8pPr>
            <a:lvl9pPr marL="3636252"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600"/>
            </a:lvl1pPr>
            <a:lvl2pPr marL="454531" indent="0">
              <a:buNone/>
              <a:defRPr sz="1300"/>
            </a:lvl2pPr>
            <a:lvl3pPr marL="909063" indent="0">
              <a:buNone/>
              <a:defRPr sz="1200"/>
            </a:lvl3pPr>
            <a:lvl4pPr marL="1363594" indent="0">
              <a:buNone/>
              <a:defRPr sz="900"/>
            </a:lvl4pPr>
            <a:lvl5pPr marL="1818127" indent="0">
              <a:buNone/>
              <a:defRPr sz="900"/>
            </a:lvl5pPr>
            <a:lvl6pPr marL="2272658" indent="0">
              <a:buNone/>
              <a:defRPr sz="900"/>
            </a:lvl6pPr>
            <a:lvl7pPr marL="2727189" indent="0">
              <a:buNone/>
              <a:defRPr sz="900"/>
            </a:lvl7pPr>
            <a:lvl8pPr marL="3181721" indent="0">
              <a:buNone/>
              <a:defRPr sz="900"/>
            </a:lvl8pPr>
            <a:lvl9pPr marL="363625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9AFEB5-5FF7-754B-8075-9C64C952B204}" type="datetimeFigureOut">
              <a:rPr lang="en-US" smtClean="0"/>
              <a:t>11-Dec-19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D3D6A-9551-F841-8C34-394EA3C8CEE1}" type="slidenum">
              <a:rPr lang="en-US" smtClean="0"/>
              <a:t>‹#›</a:t>
            </a:fld>
            <a:endParaRPr lang="en-US"/>
          </a:p>
        </p:txBody>
      </p:sp>
    </p:spTree>
    <p:extLst>
      <p:ext uri="{BB962C8B-B14F-4D97-AF65-F5344CB8AC3E}">
        <p14:creationId xmlns:p14="http://schemas.microsoft.com/office/powerpoint/2010/main" val="1442507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4"/>
          </a:xfrm>
          <a:prstGeom prst="rect">
            <a:avLst/>
          </a:prstGeom>
        </p:spPr>
        <p:txBody>
          <a:bodyPr vert="horz" lIns="90907" tIns="45453" rIns="90907" bIns="45453"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0907" tIns="45453" rIns="90907" bIns="454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4"/>
            <a:ext cx="2057400" cy="365125"/>
          </a:xfrm>
          <a:prstGeom prst="rect">
            <a:avLst/>
          </a:prstGeom>
        </p:spPr>
        <p:txBody>
          <a:bodyPr vert="horz" lIns="90907" tIns="45453" rIns="90907" bIns="45453" rtlCol="0" anchor="ctr"/>
          <a:lstStyle>
            <a:lvl1pPr algn="l">
              <a:defRPr sz="1200">
                <a:solidFill>
                  <a:schemeClr val="tx1">
                    <a:tint val="75000"/>
                  </a:schemeClr>
                </a:solidFill>
              </a:defRPr>
            </a:lvl1pPr>
          </a:lstStyle>
          <a:p>
            <a:fld id="{4E9AFEB5-5FF7-754B-8075-9C64C952B204}" type="datetimeFigureOut">
              <a:rPr lang="en-US" smtClean="0"/>
              <a:t>11-Dec-19</a:t>
            </a:fld>
            <a:endParaRPr lang="en-US"/>
          </a:p>
        </p:txBody>
      </p:sp>
      <p:sp>
        <p:nvSpPr>
          <p:cNvPr id="5" name="Footer Placeholder 4"/>
          <p:cNvSpPr>
            <a:spLocks noGrp="1"/>
          </p:cNvSpPr>
          <p:nvPr>
            <p:ph type="ftr" sz="quarter" idx="3"/>
          </p:nvPr>
        </p:nvSpPr>
        <p:spPr>
          <a:xfrm>
            <a:off x="3028950" y="6356354"/>
            <a:ext cx="3086100" cy="365125"/>
          </a:xfrm>
          <a:prstGeom prst="rect">
            <a:avLst/>
          </a:prstGeom>
        </p:spPr>
        <p:txBody>
          <a:bodyPr vert="horz" lIns="90907" tIns="45453" rIns="90907" bIns="45453"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4"/>
            <a:ext cx="2057400" cy="365125"/>
          </a:xfrm>
          <a:prstGeom prst="rect">
            <a:avLst/>
          </a:prstGeom>
        </p:spPr>
        <p:txBody>
          <a:bodyPr vert="horz" lIns="90907" tIns="45453" rIns="90907" bIns="45453" rtlCol="0" anchor="ctr"/>
          <a:lstStyle>
            <a:lvl1pPr algn="r">
              <a:defRPr sz="1200">
                <a:solidFill>
                  <a:schemeClr val="tx1">
                    <a:tint val="75000"/>
                  </a:schemeClr>
                </a:solidFill>
              </a:defRPr>
            </a:lvl1pPr>
          </a:lstStyle>
          <a:p>
            <a:fld id="{236D3D6A-9551-F841-8C34-394EA3C8CEE1}" type="slidenum">
              <a:rPr lang="en-US" smtClean="0"/>
              <a:t>‹#›</a:t>
            </a:fld>
            <a:endParaRPr lang="en-US"/>
          </a:p>
        </p:txBody>
      </p:sp>
    </p:spTree>
    <p:extLst>
      <p:ext uri="{BB962C8B-B14F-4D97-AF65-F5344CB8AC3E}">
        <p14:creationId xmlns:p14="http://schemas.microsoft.com/office/powerpoint/2010/main" val="20540813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090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7266" indent="-227266" algn="l" defTabSz="909063" rtl="0" eaLnBrk="1" latinLnBrk="0" hangingPunct="1">
        <a:lnSpc>
          <a:spcPct val="90000"/>
        </a:lnSpc>
        <a:spcBef>
          <a:spcPts val="994"/>
        </a:spcBef>
        <a:buFont typeface="Arial" panose="020B0604020202020204" pitchFamily="34" charset="0"/>
        <a:buChar char="•"/>
        <a:defRPr sz="2800" kern="1200">
          <a:solidFill>
            <a:schemeClr val="tx1"/>
          </a:solidFill>
          <a:latin typeface="+mn-lt"/>
          <a:ea typeface="+mn-ea"/>
          <a:cs typeface="+mn-cs"/>
        </a:defRPr>
      </a:lvl1pPr>
      <a:lvl2pPr marL="681797" indent="-227266" algn="l" defTabSz="909063" rtl="0" eaLnBrk="1" latinLnBrk="0" hangingPunct="1">
        <a:lnSpc>
          <a:spcPct val="90000"/>
        </a:lnSpc>
        <a:spcBef>
          <a:spcPts val="497"/>
        </a:spcBef>
        <a:buFont typeface="Arial" panose="020B0604020202020204" pitchFamily="34" charset="0"/>
        <a:buChar char="•"/>
        <a:defRPr sz="2400" kern="1200">
          <a:solidFill>
            <a:schemeClr val="tx1"/>
          </a:solidFill>
          <a:latin typeface="+mn-lt"/>
          <a:ea typeface="+mn-ea"/>
          <a:cs typeface="+mn-cs"/>
        </a:defRPr>
      </a:lvl2pPr>
      <a:lvl3pPr marL="1136328" indent="-227266" algn="l" defTabSz="909063" rtl="0" eaLnBrk="1" latinLnBrk="0" hangingPunct="1">
        <a:lnSpc>
          <a:spcPct val="90000"/>
        </a:lnSpc>
        <a:spcBef>
          <a:spcPts val="497"/>
        </a:spcBef>
        <a:buFont typeface="Arial" panose="020B0604020202020204" pitchFamily="34" charset="0"/>
        <a:buChar char="•"/>
        <a:defRPr sz="2000" kern="1200">
          <a:solidFill>
            <a:schemeClr val="tx1"/>
          </a:solidFill>
          <a:latin typeface="+mn-lt"/>
          <a:ea typeface="+mn-ea"/>
          <a:cs typeface="+mn-cs"/>
        </a:defRPr>
      </a:lvl3pPr>
      <a:lvl4pPr marL="1590861"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4pPr>
      <a:lvl5pPr marL="2045392"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5pPr>
      <a:lvl6pPr marL="2499924"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6pPr>
      <a:lvl7pPr marL="2954455"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7pPr>
      <a:lvl8pPr marL="3408986"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8pPr>
      <a:lvl9pPr marL="3863518" indent="-227266" algn="l" defTabSz="909063" rtl="0" eaLnBrk="1" latinLnBrk="0" hangingPunct="1">
        <a:lnSpc>
          <a:spcPct val="90000"/>
        </a:lnSpc>
        <a:spcBef>
          <a:spcPts val="497"/>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909063" rtl="0" eaLnBrk="1" latinLnBrk="0" hangingPunct="1">
        <a:defRPr sz="1700" kern="1200">
          <a:solidFill>
            <a:schemeClr val="tx1"/>
          </a:solidFill>
          <a:latin typeface="+mn-lt"/>
          <a:ea typeface="+mn-ea"/>
          <a:cs typeface="+mn-cs"/>
        </a:defRPr>
      </a:lvl1pPr>
      <a:lvl2pPr marL="454531" algn="l" defTabSz="909063" rtl="0" eaLnBrk="1" latinLnBrk="0" hangingPunct="1">
        <a:defRPr sz="1700" kern="1200">
          <a:solidFill>
            <a:schemeClr val="tx1"/>
          </a:solidFill>
          <a:latin typeface="+mn-lt"/>
          <a:ea typeface="+mn-ea"/>
          <a:cs typeface="+mn-cs"/>
        </a:defRPr>
      </a:lvl2pPr>
      <a:lvl3pPr marL="909063" algn="l" defTabSz="909063" rtl="0" eaLnBrk="1" latinLnBrk="0" hangingPunct="1">
        <a:defRPr sz="1700" kern="1200">
          <a:solidFill>
            <a:schemeClr val="tx1"/>
          </a:solidFill>
          <a:latin typeface="+mn-lt"/>
          <a:ea typeface="+mn-ea"/>
          <a:cs typeface="+mn-cs"/>
        </a:defRPr>
      </a:lvl3pPr>
      <a:lvl4pPr marL="1363594" algn="l" defTabSz="909063" rtl="0" eaLnBrk="1" latinLnBrk="0" hangingPunct="1">
        <a:defRPr sz="1700" kern="1200">
          <a:solidFill>
            <a:schemeClr val="tx1"/>
          </a:solidFill>
          <a:latin typeface="+mn-lt"/>
          <a:ea typeface="+mn-ea"/>
          <a:cs typeface="+mn-cs"/>
        </a:defRPr>
      </a:lvl4pPr>
      <a:lvl5pPr marL="1818127" algn="l" defTabSz="909063" rtl="0" eaLnBrk="1" latinLnBrk="0" hangingPunct="1">
        <a:defRPr sz="1700" kern="1200">
          <a:solidFill>
            <a:schemeClr val="tx1"/>
          </a:solidFill>
          <a:latin typeface="+mn-lt"/>
          <a:ea typeface="+mn-ea"/>
          <a:cs typeface="+mn-cs"/>
        </a:defRPr>
      </a:lvl5pPr>
      <a:lvl6pPr marL="2272658" algn="l" defTabSz="909063" rtl="0" eaLnBrk="1" latinLnBrk="0" hangingPunct="1">
        <a:defRPr sz="1700" kern="1200">
          <a:solidFill>
            <a:schemeClr val="tx1"/>
          </a:solidFill>
          <a:latin typeface="+mn-lt"/>
          <a:ea typeface="+mn-ea"/>
          <a:cs typeface="+mn-cs"/>
        </a:defRPr>
      </a:lvl6pPr>
      <a:lvl7pPr marL="2727189" algn="l" defTabSz="909063" rtl="0" eaLnBrk="1" latinLnBrk="0" hangingPunct="1">
        <a:defRPr sz="1700" kern="1200">
          <a:solidFill>
            <a:schemeClr val="tx1"/>
          </a:solidFill>
          <a:latin typeface="+mn-lt"/>
          <a:ea typeface="+mn-ea"/>
          <a:cs typeface="+mn-cs"/>
        </a:defRPr>
      </a:lvl7pPr>
      <a:lvl8pPr marL="3181721" algn="l" defTabSz="909063" rtl="0" eaLnBrk="1" latinLnBrk="0" hangingPunct="1">
        <a:defRPr sz="1700" kern="1200">
          <a:solidFill>
            <a:schemeClr val="tx1"/>
          </a:solidFill>
          <a:latin typeface="+mn-lt"/>
          <a:ea typeface="+mn-ea"/>
          <a:cs typeface="+mn-cs"/>
        </a:defRPr>
      </a:lvl8pPr>
      <a:lvl9pPr marL="3636252" algn="l" defTabSz="909063"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7.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2.png"/><Relationship Id="rId9" Type="http://schemas.openxmlformats.org/officeDocument/2006/relationships/image" Target="../media/image52.png"/><Relationship Id="rId14"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jp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7.png"/><Relationship Id="rId7" Type="http://schemas.openxmlformats.org/officeDocument/2006/relationships/hyperlink" Target="http://www.eaffiliatez.com/" TargetMode="External"/><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hyperlink" Target="http://www.localbiz360.com/" TargetMode="External"/><Relationship Id="rId5" Type="http://schemas.openxmlformats.org/officeDocument/2006/relationships/hyperlink" Target="https://www.agencyplatform.com/"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image" Target="../media/image75.jpg"/><Relationship Id="rId3" Type="http://schemas.openxmlformats.org/officeDocument/2006/relationships/image" Target="../media/image70.jpg"/><Relationship Id="rId7" Type="http://schemas.openxmlformats.org/officeDocument/2006/relationships/image" Target="../media/image74.jpg"/><Relationship Id="rId2" Type="http://schemas.openxmlformats.org/officeDocument/2006/relationships/image" Target="../media/image69.jpg"/><Relationship Id="rId1" Type="http://schemas.openxmlformats.org/officeDocument/2006/relationships/slideLayout" Target="../slideLayouts/slideLayout2.xml"/><Relationship Id="rId6" Type="http://schemas.openxmlformats.org/officeDocument/2006/relationships/image" Target="../media/image73.jpg"/><Relationship Id="rId5" Type="http://schemas.openxmlformats.org/officeDocument/2006/relationships/image" Target="../media/image72.jpg"/><Relationship Id="rId4" Type="http://schemas.openxmlformats.org/officeDocument/2006/relationships/image" Target="../media/image71.jpg"/><Relationship Id="rId9"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79.jpg"/><Relationship Id="rId4" Type="http://schemas.openxmlformats.org/officeDocument/2006/relationships/image" Target="../media/image78.jpg"/></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png"/><Relationship Id="rId18" Type="http://schemas.openxmlformats.org/officeDocument/2006/relationships/image" Target="../media/image95.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90.png"/><Relationship Id="rId17" Type="http://schemas.openxmlformats.org/officeDocument/2006/relationships/image" Target="../media/image1.png"/><Relationship Id="rId2" Type="http://schemas.openxmlformats.org/officeDocument/2006/relationships/image" Target="../media/image80.png"/><Relationship Id="rId16" Type="http://schemas.openxmlformats.org/officeDocument/2006/relationships/image" Target="../media/image94.png"/><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9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 Id="rId14" Type="http://schemas.openxmlformats.org/officeDocument/2006/relationships/image" Target="../media/image92.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2.jpg"/><Relationship Id="rId2" Type="http://schemas.openxmlformats.org/officeDocument/2006/relationships/image" Target="../media/image98.png"/><Relationship Id="rId1" Type="http://schemas.openxmlformats.org/officeDocument/2006/relationships/slideLayout" Target="../slideLayouts/slideLayout1.xml"/><Relationship Id="rId6" Type="http://schemas.openxmlformats.org/officeDocument/2006/relationships/image" Target="../media/image101.jpg"/><Relationship Id="rId5" Type="http://schemas.openxmlformats.org/officeDocument/2006/relationships/image" Target="../media/image1.png"/><Relationship Id="rId4" Type="http://schemas.openxmlformats.org/officeDocument/2006/relationships/image" Target="../media/image100.jpg"/></Relationships>
</file>

<file path=ppt/slides/_rels/slide2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 Id="rId6" Type="http://schemas.openxmlformats.org/officeDocument/2006/relationships/image" Target="../media/image108.png"/><Relationship Id="rId5" Type="http://schemas.openxmlformats.org/officeDocument/2006/relationships/image" Target="../media/image34.png"/><Relationship Id="rId4" Type="http://schemas.openxmlformats.org/officeDocument/2006/relationships/image" Target="../media/image107.png"/></Relationships>
</file>

<file path=ppt/slides/_rels/slide24.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jpg"/><Relationship Id="rId7" Type="http://schemas.openxmlformats.org/officeDocument/2006/relationships/image" Target="../media/image114.jpeg"/><Relationship Id="rId12" Type="http://schemas.openxmlformats.org/officeDocument/2006/relationships/image" Target="../media/image1.png"/><Relationship Id="rId2" Type="http://schemas.openxmlformats.org/officeDocument/2006/relationships/image" Target="../media/image109.jpg"/><Relationship Id="rId1" Type="http://schemas.openxmlformats.org/officeDocument/2006/relationships/slideLayout" Target="../slideLayouts/slideLayout1.xml"/><Relationship Id="rId6" Type="http://schemas.openxmlformats.org/officeDocument/2006/relationships/image" Target="../media/image113.jpeg"/><Relationship Id="rId11" Type="http://schemas.openxmlformats.org/officeDocument/2006/relationships/image" Target="../media/image118.jpg"/><Relationship Id="rId5" Type="http://schemas.openxmlformats.org/officeDocument/2006/relationships/image" Target="../media/image112.jpg"/><Relationship Id="rId10" Type="http://schemas.openxmlformats.org/officeDocument/2006/relationships/image" Target="../media/image117.jpg"/><Relationship Id="rId4" Type="http://schemas.openxmlformats.org/officeDocument/2006/relationships/image" Target="../media/image111.jpg"/><Relationship Id="rId9" Type="http://schemas.openxmlformats.org/officeDocument/2006/relationships/image" Target="../media/image116.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microsoft.com/office/2007/relationships/hdphoto" Target="../media/hdphoto1.wdp"/><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42.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itle 1"/>
          <p:cNvSpPr txBox="1">
            <a:spLocks/>
          </p:cNvSpPr>
          <p:nvPr/>
        </p:nvSpPr>
        <p:spPr bwMode="auto">
          <a:xfrm>
            <a:off x="4819886" y="3435337"/>
            <a:ext cx="4362450" cy="40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nchor="ct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r>
              <a:rPr lang="en-US" sz="2400" b="1" dirty="0"/>
              <a:t>DIGITAL MARKETING AGENCY</a:t>
            </a:r>
          </a:p>
        </p:txBody>
      </p:sp>
      <p:sp>
        <p:nvSpPr>
          <p:cNvPr id="2053" name="Title 1"/>
          <p:cNvSpPr txBox="1">
            <a:spLocks/>
          </p:cNvSpPr>
          <p:nvPr/>
        </p:nvSpPr>
        <p:spPr bwMode="auto">
          <a:xfrm>
            <a:off x="4850896" y="3115166"/>
            <a:ext cx="4286238" cy="40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nchor="ct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r>
              <a:rPr lang="en-US" sz="2400" b="1" dirty="0">
                <a:solidFill>
                  <a:srgbClr val="FF0000"/>
                </a:solidFill>
              </a:rPr>
              <a:t>TOP NOTCH</a:t>
            </a:r>
          </a:p>
        </p:txBody>
      </p:sp>
      <p:pic>
        <p:nvPicPr>
          <p:cNvPr id="6"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35595" y="2807248"/>
            <a:ext cx="4326330" cy="115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p:cNvCxnSpPr/>
          <p:nvPr/>
        </p:nvCxnSpPr>
        <p:spPr>
          <a:xfrm>
            <a:off x="4756169" y="2991342"/>
            <a:ext cx="0" cy="969593"/>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972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3089634" y="2708920"/>
            <a:ext cx="1449248" cy="3622910"/>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8" name="Rounded Rectangle 57"/>
          <p:cNvSpPr/>
          <p:nvPr/>
        </p:nvSpPr>
        <p:spPr>
          <a:xfrm>
            <a:off x="1570320" y="2708920"/>
            <a:ext cx="1449248" cy="3622910"/>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 name="Rounded Rectangle 38"/>
          <p:cNvSpPr/>
          <p:nvPr/>
        </p:nvSpPr>
        <p:spPr>
          <a:xfrm>
            <a:off x="59421" y="2708920"/>
            <a:ext cx="1449248" cy="3622910"/>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2" name="TextBox 51"/>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59" name="TextBox 58"/>
          <p:cNvSpPr txBox="1">
            <a:spLocks noChangeArrowheads="1"/>
          </p:cNvSpPr>
          <p:nvPr/>
        </p:nvSpPr>
        <p:spPr bwMode="auto">
          <a:xfrm>
            <a:off x="1500190" y="1428660"/>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0"/>
              </a:spcBef>
              <a:spcAft>
                <a:spcPct val="0"/>
              </a:spcAft>
            </a:pPr>
            <a:r>
              <a:rPr lang="en-US" sz="2000" b="1" dirty="0">
                <a:solidFill>
                  <a:srgbClr val="C00000"/>
                </a:solidFill>
                <a:latin typeface="+mn-lt"/>
              </a:rPr>
              <a:t>SOCIAL MEDIA MARKETING PLAN </a:t>
            </a:r>
          </a:p>
        </p:txBody>
      </p:sp>
      <p:pic>
        <p:nvPicPr>
          <p:cNvPr id="78"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ounded Rectangle 65"/>
          <p:cNvSpPr/>
          <p:nvPr/>
        </p:nvSpPr>
        <p:spPr>
          <a:xfrm>
            <a:off x="6114669" y="2708920"/>
            <a:ext cx="1449248" cy="3622910"/>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7" name="Rounded Rectangle 66"/>
          <p:cNvSpPr/>
          <p:nvPr/>
        </p:nvSpPr>
        <p:spPr>
          <a:xfrm>
            <a:off x="4600219" y="2708920"/>
            <a:ext cx="1449248" cy="3622910"/>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5" name="TextBox 24"/>
          <p:cNvSpPr txBox="1"/>
          <p:nvPr/>
        </p:nvSpPr>
        <p:spPr>
          <a:xfrm>
            <a:off x="7495766" y="2143930"/>
            <a:ext cx="1390650" cy="295821"/>
          </a:xfrm>
          <a:prstGeom prst="rect">
            <a:avLst/>
          </a:prstGeom>
          <a:noFill/>
        </p:spPr>
        <p:txBody>
          <a:bodyPr wrap="square" lIns="90907" tIns="45453" rIns="90907" bIns="45453" rtlCol="0">
            <a:spAutoFit/>
          </a:bodyPr>
          <a:lstStyle/>
          <a:p>
            <a:pPr lvl="0" algn="ctr" fontAlgn="base">
              <a:spcBef>
                <a:spcPct val="0"/>
              </a:spcBef>
              <a:spcAft>
                <a:spcPct val="0"/>
              </a:spcAft>
            </a:pPr>
            <a:r>
              <a:rPr lang="en-US" sz="1300" b="1" dirty="0">
                <a:solidFill>
                  <a:schemeClr val="bg1"/>
                </a:solidFill>
              </a:rPr>
              <a:t>Local Platinum</a:t>
            </a:r>
            <a:endParaRPr lang="en-US" sz="1300" b="1" dirty="0">
              <a:solidFill>
                <a:schemeClr val="bg1"/>
              </a:solidFill>
              <a:latin typeface="Century Gothic" panose="020B0502020202020204" pitchFamily="34" charset="0"/>
            </a:endParaRPr>
          </a:p>
        </p:txBody>
      </p:sp>
      <p:sp>
        <p:nvSpPr>
          <p:cNvPr id="43" name="Rounded Rectangle 42"/>
          <p:cNvSpPr/>
          <p:nvPr/>
        </p:nvSpPr>
        <p:spPr>
          <a:xfrm>
            <a:off x="7623144" y="2708920"/>
            <a:ext cx="1449248" cy="3622910"/>
          </a:xfrm>
          <a:prstGeom prst="roundRect">
            <a:avLst>
              <a:gd name="adj" fmla="val 4218"/>
            </a:avLst>
          </a:prstGeom>
          <a:solidFill>
            <a:srgbClr val="95A5A6"/>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7" name="Rounded Rectangle 46"/>
          <p:cNvSpPr/>
          <p:nvPr/>
        </p:nvSpPr>
        <p:spPr>
          <a:xfrm>
            <a:off x="3089634" y="2019259"/>
            <a:ext cx="1449248" cy="406239"/>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8" name="Rounded Rectangle 47"/>
          <p:cNvSpPr/>
          <p:nvPr/>
        </p:nvSpPr>
        <p:spPr>
          <a:xfrm>
            <a:off x="1570320" y="2019259"/>
            <a:ext cx="1449248" cy="406239"/>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4" name="Rounded Rectangle 53"/>
          <p:cNvSpPr/>
          <p:nvPr/>
        </p:nvSpPr>
        <p:spPr>
          <a:xfrm>
            <a:off x="59421" y="2019259"/>
            <a:ext cx="1449248" cy="406239"/>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5" name="Rounded Rectangle 54"/>
          <p:cNvSpPr/>
          <p:nvPr/>
        </p:nvSpPr>
        <p:spPr>
          <a:xfrm>
            <a:off x="6114669" y="2019259"/>
            <a:ext cx="1449248" cy="406239"/>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6" name="Rounded Rectangle 55"/>
          <p:cNvSpPr/>
          <p:nvPr/>
        </p:nvSpPr>
        <p:spPr>
          <a:xfrm>
            <a:off x="4600219" y="2019259"/>
            <a:ext cx="1449248" cy="406239"/>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7" name="Rounded Rectangle 56"/>
          <p:cNvSpPr/>
          <p:nvPr/>
        </p:nvSpPr>
        <p:spPr>
          <a:xfrm>
            <a:off x="7623144" y="2019259"/>
            <a:ext cx="1449248" cy="406239"/>
          </a:xfrm>
          <a:prstGeom prst="roundRect">
            <a:avLst>
              <a:gd name="adj" fmla="val 4218"/>
            </a:avLst>
          </a:prstGeom>
          <a:solidFill>
            <a:srgbClr val="95A5A6"/>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0" name="Isosceles Triangle 59"/>
          <p:cNvSpPr/>
          <p:nvPr/>
        </p:nvSpPr>
        <p:spPr>
          <a:xfrm flipV="1">
            <a:off x="584235" y="2395700"/>
            <a:ext cx="399618" cy="159462"/>
          </a:xfrm>
          <a:prstGeom prst="triangle">
            <a:avLst/>
          </a:prstGeom>
          <a:solidFill>
            <a:srgbClr val="297FB8"/>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1" name="Isosceles Triangle 60"/>
          <p:cNvSpPr/>
          <p:nvPr/>
        </p:nvSpPr>
        <p:spPr>
          <a:xfrm flipV="1">
            <a:off x="2095134" y="2395700"/>
            <a:ext cx="399618" cy="159462"/>
          </a:xfrm>
          <a:prstGeom prst="triangl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2" name="Isosceles Triangle 61"/>
          <p:cNvSpPr/>
          <p:nvPr/>
        </p:nvSpPr>
        <p:spPr>
          <a:xfrm flipV="1">
            <a:off x="3614152" y="2395700"/>
            <a:ext cx="399618" cy="15946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3" name="Isosceles Triangle 62"/>
          <p:cNvSpPr/>
          <p:nvPr/>
        </p:nvSpPr>
        <p:spPr>
          <a:xfrm flipV="1">
            <a:off x="5125051" y="2395700"/>
            <a:ext cx="399618" cy="159462"/>
          </a:xfrm>
          <a:prstGeom prst="triangle">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4" name="Isosceles Triangle 63"/>
          <p:cNvSpPr/>
          <p:nvPr/>
        </p:nvSpPr>
        <p:spPr>
          <a:xfrm flipV="1">
            <a:off x="6639484" y="2395700"/>
            <a:ext cx="399618" cy="159462"/>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5" name="Isosceles Triangle 64"/>
          <p:cNvSpPr/>
          <p:nvPr/>
        </p:nvSpPr>
        <p:spPr>
          <a:xfrm flipV="1">
            <a:off x="8150382" y="2395700"/>
            <a:ext cx="399618" cy="159462"/>
          </a:xfrm>
          <a:prstGeom prst="triangle">
            <a:avLst/>
          </a:prstGeom>
          <a:solidFill>
            <a:srgbClr val="95A5A6"/>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71" name="Shape 824"/>
          <p:cNvSpPr/>
          <p:nvPr/>
        </p:nvSpPr>
        <p:spPr>
          <a:xfrm>
            <a:off x="64294" y="2922606"/>
            <a:ext cx="1435894" cy="163727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2 Social Accounts Creation Facebook Twitter</a:t>
            </a:r>
          </a:p>
          <a:p>
            <a:pPr algn="ctr" fontAlgn="base"/>
            <a:endParaRPr lang="en-US" sz="1100" dirty="0">
              <a:solidFill>
                <a:schemeClr val="bg1"/>
              </a:solidFill>
            </a:endParaRPr>
          </a:p>
          <a:p>
            <a:pPr algn="ctr" fontAlgn="base"/>
            <a:r>
              <a:rPr lang="en-US" sz="1100" dirty="0">
                <a:solidFill>
                  <a:schemeClr val="bg1"/>
                </a:solidFill>
              </a:rPr>
              <a:t>Social Art work</a:t>
            </a:r>
          </a:p>
          <a:p>
            <a:pPr algn="ctr" fontAlgn="base"/>
            <a:endParaRPr lang="en-US" sz="1100" dirty="0">
              <a:solidFill>
                <a:schemeClr val="bg1"/>
              </a:solidFill>
            </a:endParaRPr>
          </a:p>
          <a:p>
            <a:pPr algn="ctr" fontAlgn="base"/>
            <a:r>
              <a:rPr lang="en-US" sz="1100" dirty="0">
                <a:solidFill>
                  <a:schemeClr val="bg1"/>
                </a:solidFill>
              </a:rPr>
              <a:t>20 content postings per month</a:t>
            </a:r>
          </a:p>
          <a:p>
            <a:pPr algn="ctr" fontAlgn="base">
              <a:spcBef>
                <a:spcPct val="0"/>
              </a:spcBef>
              <a:spcAft>
                <a:spcPct val="0"/>
              </a:spcAft>
            </a:pPr>
            <a:endParaRPr lang="en-US" sz="1100" dirty="0">
              <a:solidFill>
                <a:schemeClr val="bg1"/>
              </a:solidFill>
            </a:endParaRPr>
          </a:p>
        </p:txBody>
      </p:sp>
      <p:sp>
        <p:nvSpPr>
          <p:cNvPr id="72" name="Shape 824"/>
          <p:cNvSpPr/>
          <p:nvPr/>
        </p:nvSpPr>
        <p:spPr>
          <a:xfrm>
            <a:off x="1580519" y="2922605"/>
            <a:ext cx="1435894" cy="1980431"/>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3 Social Accounts Creation Facebook Twitter Google+</a:t>
            </a:r>
          </a:p>
          <a:p>
            <a:pPr algn="ctr" fontAlgn="base"/>
            <a:endParaRPr lang="en-US" sz="1100" dirty="0">
              <a:solidFill>
                <a:schemeClr val="bg1"/>
              </a:solidFill>
            </a:endParaRPr>
          </a:p>
          <a:p>
            <a:pPr algn="ctr" fontAlgn="base"/>
            <a:r>
              <a:rPr lang="en-US" sz="1100" dirty="0">
                <a:solidFill>
                  <a:schemeClr val="bg1"/>
                </a:solidFill>
              </a:rPr>
              <a:t>Social Art work</a:t>
            </a:r>
          </a:p>
          <a:p>
            <a:pPr algn="ctr" fontAlgn="base"/>
            <a:endParaRPr lang="en-US" sz="1100" dirty="0">
              <a:solidFill>
                <a:schemeClr val="bg1"/>
              </a:solidFill>
            </a:endParaRPr>
          </a:p>
          <a:p>
            <a:pPr algn="ctr" fontAlgn="base"/>
            <a:r>
              <a:rPr lang="en-US" sz="1100" dirty="0">
                <a:solidFill>
                  <a:schemeClr val="bg1"/>
                </a:solidFill>
              </a:rPr>
              <a:t>32 content postings per month</a:t>
            </a:r>
          </a:p>
          <a:p>
            <a:pPr algn="ctr" fontAlgn="base"/>
            <a:endParaRPr lang="en-US" sz="1100" dirty="0">
              <a:solidFill>
                <a:schemeClr val="bg1"/>
              </a:solidFill>
            </a:endParaRPr>
          </a:p>
          <a:p>
            <a:pPr algn="ctr" fontAlgn="base"/>
            <a:r>
              <a:rPr lang="en-US" sz="1100" dirty="0">
                <a:solidFill>
                  <a:schemeClr val="bg1"/>
                </a:solidFill>
              </a:rPr>
              <a:t>Weekly/Monthly Progress Report</a:t>
            </a:r>
          </a:p>
        </p:txBody>
      </p:sp>
      <p:sp>
        <p:nvSpPr>
          <p:cNvPr id="73" name="Shape 824"/>
          <p:cNvSpPr/>
          <p:nvPr/>
        </p:nvSpPr>
        <p:spPr>
          <a:xfrm>
            <a:off x="3099323" y="2922604"/>
            <a:ext cx="1435894" cy="2323592"/>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4 Social Accounts Creation Facebook Twitter Google+ (Any 1 &gt; Instagram or Pinterest or LinkedIn)</a:t>
            </a:r>
          </a:p>
          <a:p>
            <a:pPr algn="ctr" fontAlgn="base"/>
            <a:endParaRPr lang="en-US" sz="1100" dirty="0">
              <a:solidFill>
                <a:schemeClr val="bg1"/>
              </a:solidFill>
            </a:endParaRPr>
          </a:p>
          <a:p>
            <a:pPr algn="ctr" fontAlgn="ctr"/>
            <a:r>
              <a:rPr lang="en-US" sz="1100" dirty="0">
                <a:solidFill>
                  <a:schemeClr val="bg1"/>
                </a:solidFill>
              </a:rPr>
              <a:t>Social Art work</a:t>
            </a:r>
          </a:p>
          <a:p>
            <a:pPr algn="ctr" fontAlgn="ctr"/>
            <a:endParaRPr lang="en-US" sz="1100" dirty="0">
              <a:solidFill>
                <a:schemeClr val="bg1"/>
              </a:solidFill>
            </a:endParaRPr>
          </a:p>
          <a:p>
            <a:pPr algn="ctr" fontAlgn="base"/>
            <a:r>
              <a:rPr lang="en-US" sz="1100" dirty="0">
                <a:solidFill>
                  <a:schemeClr val="bg1"/>
                </a:solidFill>
              </a:rPr>
              <a:t>40 content postings per month</a:t>
            </a:r>
          </a:p>
          <a:p>
            <a:pPr algn="ctr" fontAlgn="base"/>
            <a:endParaRPr lang="en-US" sz="1100" dirty="0">
              <a:solidFill>
                <a:schemeClr val="bg1"/>
              </a:solidFill>
            </a:endParaRPr>
          </a:p>
          <a:p>
            <a:pPr algn="ctr" fontAlgn="base"/>
            <a:r>
              <a:rPr lang="en-US" sz="1100" dirty="0">
                <a:solidFill>
                  <a:schemeClr val="bg1"/>
                </a:solidFill>
              </a:rPr>
              <a:t>Weekly/Monthly Progress Report</a:t>
            </a:r>
          </a:p>
        </p:txBody>
      </p:sp>
      <p:sp>
        <p:nvSpPr>
          <p:cNvPr id="74" name="Shape 824"/>
          <p:cNvSpPr/>
          <p:nvPr/>
        </p:nvSpPr>
        <p:spPr>
          <a:xfrm>
            <a:off x="4615547" y="2922605"/>
            <a:ext cx="1435894" cy="3353077"/>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5 Social Accounts Creation Facebook Twitter Google+ (Any 2 &gt; Instagram or Pinterest or LinkedIn)</a:t>
            </a:r>
          </a:p>
          <a:p>
            <a:pPr algn="ctr" fontAlgn="base"/>
            <a:endParaRPr lang="en-US" sz="1100" dirty="0">
              <a:solidFill>
                <a:schemeClr val="bg1"/>
              </a:solidFill>
            </a:endParaRPr>
          </a:p>
          <a:p>
            <a:pPr algn="ctr" fontAlgn="base"/>
            <a:r>
              <a:rPr lang="en-US" sz="1100" dirty="0">
                <a:solidFill>
                  <a:schemeClr val="bg1"/>
                </a:solidFill>
              </a:rPr>
              <a:t>Quarterly Social Art work</a:t>
            </a:r>
          </a:p>
          <a:p>
            <a:pPr algn="ctr" fontAlgn="base"/>
            <a:endParaRPr lang="en-US" sz="1100" dirty="0">
              <a:solidFill>
                <a:schemeClr val="bg1"/>
              </a:solidFill>
            </a:endParaRPr>
          </a:p>
          <a:p>
            <a:pPr algn="ctr" fontAlgn="base"/>
            <a:r>
              <a:rPr lang="en-US" sz="1100" dirty="0">
                <a:solidFill>
                  <a:schemeClr val="bg1"/>
                </a:solidFill>
              </a:rPr>
              <a:t>60 content postings per month</a:t>
            </a:r>
          </a:p>
          <a:p>
            <a:pPr algn="ctr" fontAlgn="base"/>
            <a:endParaRPr lang="en-US" sz="1100" dirty="0">
              <a:solidFill>
                <a:schemeClr val="bg1"/>
              </a:solidFill>
            </a:endParaRPr>
          </a:p>
          <a:p>
            <a:pPr algn="ctr" fontAlgn="base"/>
            <a:r>
              <a:rPr lang="en-US" sz="1100" dirty="0">
                <a:solidFill>
                  <a:schemeClr val="bg1"/>
                </a:solidFill>
              </a:rPr>
              <a:t>Weekly/Monthly Progress Report</a:t>
            </a:r>
          </a:p>
          <a:p>
            <a:pPr algn="ctr" fontAlgn="base"/>
            <a:endParaRPr lang="en-US" sz="1100" dirty="0">
              <a:solidFill>
                <a:schemeClr val="bg1"/>
              </a:solidFill>
            </a:endParaRPr>
          </a:p>
          <a:p>
            <a:pPr algn="ctr" fontAlgn="base"/>
            <a:r>
              <a:rPr lang="en-US" sz="1100" dirty="0">
                <a:solidFill>
                  <a:schemeClr val="bg1"/>
                </a:solidFill>
              </a:rPr>
              <a:t>Contest on Facebook</a:t>
            </a:r>
          </a:p>
          <a:p>
            <a:pPr algn="ctr" fontAlgn="base"/>
            <a:endParaRPr lang="en-US" sz="1100" dirty="0">
              <a:solidFill>
                <a:schemeClr val="bg1"/>
              </a:solidFill>
            </a:endParaRPr>
          </a:p>
          <a:p>
            <a:pPr algn="ctr" fontAlgn="base"/>
            <a:r>
              <a:rPr lang="en-US" sz="1100" dirty="0">
                <a:solidFill>
                  <a:schemeClr val="bg1"/>
                </a:solidFill>
              </a:rPr>
              <a:t>Content Sharing 2/week</a:t>
            </a:r>
          </a:p>
        </p:txBody>
      </p:sp>
      <p:sp>
        <p:nvSpPr>
          <p:cNvPr id="75" name="Shape 824"/>
          <p:cNvSpPr/>
          <p:nvPr/>
        </p:nvSpPr>
        <p:spPr>
          <a:xfrm>
            <a:off x="6126602" y="2922605"/>
            <a:ext cx="1435894" cy="3646613"/>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6 Social Accounts Creation Facebook Twitter Google+ Instagram Pinterest LinkedIn</a:t>
            </a:r>
          </a:p>
          <a:p>
            <a:pPr algn="ctr" fontAlgn="base"/>
            <a:endParaRPr lang="en-US" sz="1100" dirty="0">
              <a:solidFill>
                <a:schemeClr val="bg1"/>
              </a:solidFill>
            </a:endParaRPr>
          </a:p>
          <a:p>
            <a:pPr algn="ctr" fontAlgn="base"/>
            <a:r>
              <a:rPr lang="en-US" sz="1100" dirty="0">
                <a:solidFill>
                  <a:schemeClr val="bg1"/>
                </a:solidFill>
              </a:rPr>
              <a:t>Bi-monthly Social Art work</a:t>
            </a:r>
          </a:p>
          <a:p>
            <a:pPr algn="ctr" fontAlgn="base"/>
            <a:endParaRPr lang="en-US" sz="1100" dirty="0">
              <a:solidFill>
                <a:schemeClr val="bg1"/>
              </a:solidFill>
            </a:endParaRPr>
          </a:p>
          <a:p>
            <a:pPr algn="ctr" fontAlgn="base"/>
            <a:r>
              <a:rPr lang="en-US" sz="1100" dirty="0">
                <a:solidFill>
                  <a:schemeClr val="bg1"/>
                </a:solidFill>
              </a:rPr>
              <a:t>80 content postings per month</a:t>
            </a:r>
          </a:p>
          <a:p>
            <a:pPr algn="ctr" fontAlgn="base"/>
            <a:endParaRPr lang="en-US" sz="1100" dirty="0">
              <a:solidFill>
                <a:schemeClr val="bg1"/>
              </a:solidFill>
            </a:endParaRPr>
          </a:p>
          <a:p>
            <a:pPr algn="ctr" fontAlgn="base"/>
            <a:r>
              <a:rPr lang="en-US" sz="1100" dirty="0">
                <a:solidFill>
                  <a:schemeClr val="bg1"/>
                </a:solidFill>
              </a:rPr>
              <a:t>Weekly/Monthly Progress Report</a:t>
            </a:r>
          </a:p>
          <a:p>
            <a:pPr algn="ctr" fontAlgn="base"/>
            <a:endParaRPr lang="en-US" sz="1100" dirty="0">
              <a:solidFill>
                <a:schemeClr val="bg1"/>
              </a:solidFill>
            </a:endParaRPr>
          </a:p>
          <a:p>
            <a:pPr algn="ctr" fontAlgn="base"/>
            <a:r>
              <a:rPr lang="en-US" sz="1100" dirty="0">
                <a:solidFill>
                  <a:schemeClr val="bg1"/>
                </a:solidFill>
              </a:rPr>
              <a:t>Contest on Facebook</a:t>
            </a:r>
          </a:p>
          <a:p>
            <a:pPr algn="ctr" fontAlgn="base"/>
            <a:endParaRPr lang="en-US" sz="1100" dirty="0">
              <a:solidFill>
                <a:schemeClr val="bg1"/>
              </a:solidFill>
            </a:endParaRPr>
          </a:p>
          <a:p>
            <a:pPr algn="ctr" fontAlgn="base"/>
            <a:r>
              <a:rPr lang="en-US" sz="1100" dirty="0">
                <a:solidFill>
                  <a:schemeClr val="bg1"/>
                </a:solidFill>
              </a:rPr>
              <a:t>Content Sharing 4/week</a:t>
            </a:r>
          </a:p>
          <a:p>
            <a:pPr algn="ctr" fontAlgn="base"/>
            <a:endParaRPr lang="en-US" sz="1100" dirty="0">
              <a:solidFill>
                <a:schemeClr val="bg1"/>
              </a:solidFill>
            </a:endParaRPr>
          </a:p>
          <a:p>
            <a:pPr algn="ctr" fontAlgn="base"/>
            <a:r>
              <a:rPr lang="en-US" sz="1100" dirty="0">
                <a:solidFill>
                  <a:schemeClr val="bg1"/>
                </a:solidFill>
              </a:rPr>
              <a:t>Contest on Twitter</a:t>
            </a:r>
          </a:p>
        </p:txBody>
      </p:sp>
      <p:sp>
        <p:nvSpPr>
          <p:cNvPr id="76" name="Shape 824"/>
          <p:cNvSpPr/>
          <p:nvPr/>
        </p:nvSpPr>
        <p:spPr>
          <a:xfrm>
            <a:off x="7642826" y="2922604"/>
            <a:ext cx="1435894" cy="3696238"/>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7 Social Accounts Creation Facebook Twitter Google+ Instagram Pinterest LinkedIn Blog</a:t>
            </a:r>
          </a:p>
          <a:p>
            <a:pPr algn="ctr" fontAlgn="base"/>
            <a:endParaRPr lang="en-US" sz="1100" dirty="0">
              <a:solidFill>
                <a:schemeClr val="bg1"/>
              </a:solidFill>
            </a:endParaRPr>
          </a:p>
          <a:p>
            <a:pPr algn="ctr" fontAlgn="base"/>
            <a:r>
              <a:rPr lang="en-US" sz="1100" dirty="0">
                <a:solidFill>
                  <a:schemeClr val="bg1"/>
                </a:solidFill>
              </a:rPr>
              <a:t>Monthly Social Art work</a:t>
            </a:r>
          </a:p>
          <a:p>
            <a:pPr algn="ctr" fontAlgn="base"/>
            <a:endParaRPr lang="en-US" sz="1100" dirty="0">
              <a:solidFill>
                <a:schemeClr val="bg1"/>
              </a:solidFill>
            </a:endParaRPr>
          </a:p>
          <a:p>
            <a:pPr algn="ctr" fontAlgn="base"/>
            <a:r>
              <a:rPr lang="en-US" sz="1100" dirty="0">
                <a:solidFill>
                  <a:schemeClr val="bg1"/>
                </a:solidFill>
              </a:rPr>
              <a:t>100 content postings per month</a:t>
            </a:r>
          </a:p>
          <a:p>
            <a:pPr algn="ctr" fontAlgn="base"/>
            <a:endParaRPr lang="en-US" sz="1100" dirty="0">
              <a:solidFill>
                <a:schemeClr val="bg1"/>
              </a:solidFill>
            </a:endParaRPr>
          </a:p>
          <a:p>
            <a:pPr algn="ctr" fontAlgn="base"/>
            <a:r>
              <a:rPr lang="en-US" sz="1100" dirty="0">
                <a:solidFill>
                  <a:schemeClr val="bg1"/>
                </a:solidFill>
              </a:rPr>
              <a:t>Weekly/Monthly Progress Report</a:t>
            </a:r>
          </a:p>
          <a:p>
            <a:pPr algn="ctr" fontAlgn="base"/>
            <a:endParaRPr lang="en-US" sz="1100" dirty="0">
              <a:solidFill>
                <a:schemeClr val="bg1"/>
              </a:solidFill>
            </a:endParaRPr>
          </a:p>
          <a:p>
            <a:pPr algn="ctr" fontAlgn="base"/>
            <a:r>
              <a:rPr lang="en-US" sz="1100" dirty="0">
                <a:solidFill>
                  <a:schemeClr val="bg1"/>
                </a:solidFill>
              </a:rPr>
              <a:t>Contest on Facebook</a:t>
            </a:r>
          </a:p>
          <a:p>
            <a:pPr algn="ctr" fontAlgn="base"/>
            <a:endParaRPr lang="en-US" sz="1100" dirty="0">
              <a:solidFill>
                <a:schemeClr val="bg1"/>
              </a:solidFill>
            </a:endParaRPr>
          </a:p>
          <a:p>
            <a:pPr algn="ctr" fontAlgn="base"/>
            <a:r>
              <a:rPr lang="en-US" sz="1100" dirty="0">
                <a:solidFill>
                  <a:schemeClr val="bg1"/>
                </a:solidFill>
              </a:rPr>
              <a:t>Content Sharing 6/week</a:t>
            </a:r>
          </a:p>
          <a:p>
            <a:pPr algn="ctr" fontAlgn="base"/>
            <a:endParaRPr lang="en-US" sz="1100" dirty="0">
              <a:solidFill>
                <a:schemeClr val="bg1"/>
              </a:solidFill>
            </a:endParaRPr>
          </a:p>
          <a:p>
            <a:pPr algn="ctr" fontAlgn="base"/>
            <a:r>
              <a:rPr lang="en-US" sz="1100" dirty="0">
                <a:solidFill>
                  <a:schemeClr val="bg1"/>
                </a:solidFill>
              </a:rPr>
              <a:t>Contest on Twitter</a:t>
            </a:r>
          </a:p>
        </p:txBody>
      </p:sp>
      <p:sp>
        <p:nvSpPr>
          <p:cNvPr id="81" name="TextBox 80"/>
          <p:cNvSpPr txBox="1"/>
          <p:nvPr/>
        </p:nvSpPr>
        <p:spPr>
          <a:xfrm>
            <a:off x="114504"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Value</a:t>
            </a:r>
            <a:endParaRPr lang="en-US" sz="1200" b="1" dirty="0">
              <a:solidFill>
                <a:schemeClr val="bg1"/>
              </a:solidFill>
              <a:latin typeface="Century Gothic" panose="020B0502020202020204" pitchFamily="34" charset="0"/>
            </a:endParaRPr>
          </a:p>
        </p:txBody>
      </p:sp>
      <p:sp>
        <p:nvSpPr>
          <p:cNvPr id="82" name="TextBox 81"/>
          <p:cNvSpPr txBox="1"/>
          <p:nvPr/>
        </p:nvSpPr>
        <p:spPr>
          <a:xfrm>
            <a:off x="1607481"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Bronze</a:t>
            </a:r>
            <a:endParaRPr lang="en-US" sz="1200" b="1" dirty="0">
              <a:solidFill>
                <a:schemeClr val="bg1"/>
              </a:solidFill>
              <a:latin typeface="Century Gothic" panose="020B0502020202020204" pitchFamily="34" charset="0"/>
            </a:endParaRPr>
          </a:p>
        </p:txBody>
      </p:sp>
      <p:sp>
        <p:nvSpPr>
          <p:cNvPr id="83" name="TextBox 82"/>
          <p:cNvSpPr txBox="1"/>
          <p:nvPr/>
        </p:nvSpPr>
        <p:spPr>
          <a:xfrm>
            <a:off x="3136539"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Silver</a:t>
            </a:r>
            <a:endParaRPr lang="en-US" sz="1200" b="1" dirty="0">
              <a:solidFill>
                <a:schemeClr val="bg1"/>
              </a:solidFill>
              <a:latin typeface="Century Gothic" panose="020B0502020202020204" pitchFamily="34" charset="0"/>
            </a:endParaRPr>
          </a:p>
        </p:txBody>
      </p:sp>
      <p:sp>
        <p:nvSpPr>
          <p:cNvPr id="84" name="TextBox 83"/>
          <p:cNvSpPr txBox="1"/>
          <p:nvPr/>
        </p:nvSpPr>
        <p:spPr>
          <a:xfrm>
            <a:off x="4629516"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Gold</a:t>
            </a:r>
            <a:endParaRPr lang="en-US" sz="1200" b="1" dirty="0">
              <a:solidFill>
                <a:schemeClr val="bg1"/>
              </a:solidFill>
              <a:latin typeface="Century Gothic" panose="020B0502020202020204" pitchFamily="34" charset="0"/>
            </a:endParaRPr>
          </a:p>
        </p:txBody>
      </p:sp>
      <p:sp>
        <p:nvSpPr>
          <p:cNvPr id="85" name="TextBox 84"/>
          <p:cNvSpPr txBox="1"/>
          <p:nvPr/>
        </p:nvSpPr>
        <p:spPr>
          <a:xfrm>
            <a:off x="6114669" y="2078290"/>
            <a:ext cx="1463324"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Platinum</a:t>
            </a:r>
            <a:endParaRPr lang="en-US" sz="1200" b="1" dirty="0">
              <a:solidFill>
                <a:schemeClr val="bg1"/>
              </a:solidFill>
              <a:latin typeface="Century Gothic" panose="020B0502020202020204" pitchFamily="34" charset="0"/>
            </a:endParaRPr>
          </a:p>
        </p:txBody>
      </p:sp>
      <p:sp>
        <p:nvSpPr>
          <p:cNvPr id="86" name="TextBox 85"/>
          <p:cNvSpPr txBox="1"/>
          <p:nvPr/>
        </p:nvSpPr>
        <p:spPr>
          <a:xfrm>
            <a:off x="7680320"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Titanium</a:t>
            </a:r>
            <a:endParaRPr lang="en-US" sz="1200" b="1" dirty="0">
              <a:solidFill>
                <a:schemeClr val="bg1"/>
              </a:solidFill>
              <a:latin typeface="Century Gothic" panose="020B0502020202020204" pitchFamily="34" charset="0"/>
            </a:endParaRPr>
          </a:p>
        </p:txBody>
      </p:sp>
      <p:sp>
        <p:nvSpPr>
          <p:cNvPr id="41" name="TextBox 40"/>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
        <p:nvSpPr>
          <p:cNvPr id="42" name="Rectangle 41"/>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4" name="TextBox 43"/>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Digital Marketing Packages</a:t>
            </a:r>
          </a:p>
        </p:txBody>
      </p:sp>
    </p:spTree>
    <p:extLst>
      <p:ext uri="{BB962C8B-B14F-4D97-AF65-F5344CB8AC3E}">
        <p14:creationId xmlns:p14="http://schemas.microsoft.com/office/powerpoint/2010/main" val="353864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3670810" y="2708921"/>
            <a:ext cx="1764283" cy="2596504"/>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8" name="Rounded Rectangle 57"/>
          <p:cNvSpPr/>
          <p:nvPr/>
        </p:nvSpPr>
        <p:spPr>
          <a:xfrm>
            <a:off x="1857033" y="2708921"/>
            <a:ext cx="1764283" cy="2596504"/>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 name="Rounded Rectangle 38"/>
          <p:cNvSpPr/>
          <p:nvPr/>
        </p:nvSpPr>
        <p:spPr>
          <a:xfrm>
            <a:off x="51671" y="2708921"/>
            <a:ext cx="1764283" cy="2596504"/>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2" name="TextBox 51"/>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59" name="TextBox 58"/>
          <p:cNvSpPr txBox="1">
            <a:spLocks noChangeArrowheads="1"/>
          </p:cNvSpPr>
          <p:nvPr/>
        </p:nvSpPr>
        <p:spPr bwMode="auto">
          <a:xfrm>
            <a:off x="1500190" y="1428660"/>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sz="2000" b="1" dirty="0">
                <a:solidFill>
                  <a:srgbClr val="C00000"/>
                </a:solidFill>
                <a:latin typeface="+mn-lt"/>
              </a:rPr>
              <a:t>LOCAL PAY PER CLICK PLAN </a:t>
            </a:r>
          </a:p>
        </p:txBody>
      </p:sp>
      <p:pic>
        <p:nvPicPr>
          <p:cNvPr id="78"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ounded Rectangle 65"/>
          <p:cNvSpPr/>
          <p:nvPr/>
        </p:nvSpPr>
        <p:spPr>
          <a:xfrm>
            <a:off x="7315765" y="2708921"/>
            <a:ext cx="1764283" cy="2596504"/>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7" name="Rounded Rectangle 66"/>
          <p:cNvSpPr/>
          <p:nvPr/>
        </p:nvSpPr>
        <p:spPr>
          <a:xfrm>
            <a:off x="5491353" y="2708921"/>
            <a:ext cx="1764283" cy="2596504"/>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8" name="Rounded Rectangle 67"/>
          <p:cNvSpPr/>
          <p:nvPr/>
        </p:nvSpPr>
        <p:spPr>
          <a:xfrm>
            <a:off x="3670810" y="1857375"/>
            <a:ext cx="1764283" cy="523875"/>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9" name="Rounded Rectangle 68"/>
          <p:cNvSpPr/>
          <p:nvPr/>
        </p:nvSpPr>
        <p:spPr>
          <a:xfrm>
            <a:off x="1857033" y="1857375"/>
            <a:ext cx="1764283" cy="523875"/>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70" name="Rounded Rectangle 69"/>
          <p:cNvSpPr/>
          <p:nvPr/>
        </p:nvSpPr>
        <p:spPr>
          <a:xfrm>
            <a:off x="51671" y="1857375"/>
            <a:ext cx="1764283" cy="523875"/>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79" name="Rounded Rectangle 78"/>
          <p:cNvSpPr/>
          <p:nvPr/>
        </p:nvSpPr>
        <p:spPr>
          <a:xfrm>
            <a:off x="7315765" y="1857375"/>
            <a:ext cx="1764283" cy="523875"/>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80" name="Rounded Rectangle 79"/>
          <p:cNvSpPr/>
          <p:nvPr/>
        </p:nvSpPr>
        <p:spPr>
          <a:xfrm>
            <a:off x="5491353" y="1857375"/>
            <a:ext cx="1764283" cy="523875"/>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 name="TextBox 1"/>
          <p:cNvSpPr txBox="1"/>
          <p:nvPr/>
        </p:nvSpPr>
        <p:spPr>
          <a:xfrm>
            <a:off x="238488" y="1981200"/>
            <a:ext cx="1390650" cy="295821"/>
          </a:xfrm>
          <a:prstGeom prst="rect">
            <a:avLst/>
          </a:prstGeom>
          <a:noFill/>
        </p:spPr>
        <p:txBody>
          <a:bodyPr wrap="square" lIns="90907" tIns="45453" rIns="90907" bIns="45453" rtlCol="0">
            <a:spAutoFit/>
          </a:bodyPr>
          <a:lstStyle/>
          <a:p>
            <a:pPr lvl="0" algn="ctr" fontAlgn="base">
              <a:spcBef>
                <a:spcPct val="0"/>
              </a:spcBef>
              <a:spcAft>
                <a:spcPct val="0"/>
              </a:spcAft>
            </a:pPr>
            <a:r>
              <a:rPr lang="en-US" sz="1300" b="1" dirty="0">
                <a:solidFill>
                  <a:schemeClr val="bg1"/>
                </a:solidFill>
              </a:rPr>
              <a:t>One time Setup</a:t>
            </a:r>
          </a:p>
        </p:txBody>
      </p:sp>
      <p:sp>
        <p:nvSpPr>
          <p:cNvPr id="22" name="TextBox 21"/>
          <p:cNvSpPr txBox="1"/>
          <p:nvPr/>
        </p:nvSpPr>
        <p:spPr>
          <a:xfrm>
            <a:off x="2043849"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Silver</a:t>
            </a:r>
          </a:p>
        </p:txBody>
      </p:sp>
      <p:sp>
        <p:nvSpPr>
          <p:cNvPr id="23" name="TextBox 22"/>
          <p:cNvSpPr txBox="1"/>
          <p:nvPr/>
        </p:nvSpPr>
        <p:spPr>
          <a:xfrm>
            <a:off x="3857625"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Gold</a:t>
            </a:r>
          </a:p>
        </p:txBody>
      </p:sp>
      <p:sp>
        <p:nvSpPr>
          <p:cNvPr id="24" name="TextBox 23"/>
          <p:cNvSpPr txBox="1"/>
          <p:nvPr/>
        </p:nvSpPr>
        <p:spPr>
          <a:xfrm>
            <a:off x="5660205"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Platinum</a:t>
            </a:r>
          </a:p>
        </p:txBody>
      </p:sp>
      <p:sp>
        <p:nvSpPr>
          <p:cNvPr id="25" name="TextBox 24"/>
          <p:cNvSpPr txBox="1"/>
          <p:nvPr/>
        </p:nvSpPr>
        <p:spPr>
          <a:xfrm>
            <a:off x="7495766"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Titanium</a:t>
            </a:r>
          </a:p>
        </p:txBody>
      </p:sp>
      <p:sp>
        <p:nvSpPr>
          <p:cNvPr id="27" name="Shape 824"/>
          <p:cNvSpPr/>
          <p:nvPr/>
        </p:nvSpPr>
        <p:spPr>
          <a:xfrm>
            <a:off x="95251" y="2899357"/>
            <a:ext cx="1666875" cy="1122527"/>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6 Ad groups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Google</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Basic Search Network</a:t>
            </a:r>
          </a:p>
          <a:p>
            <a:pPr lvl="0" algn="ctr" fontAlgn="base">
              <a:spcBef>
                <a:spcPct val="0"/>
              </a:spcBef>
              <a:spcAft>
                <a:spcPct val="0"/>
              </a:spcAft>
            </a:pPr>
            <a:endParaRPr lang="en-US" sz="1100" dirty="0">
              <a:solidFill>
                <a:srgbClr val="FFFFFF"/>
              </a:solidFill>
            </a:endParaRPr>
          </a:p>
        </p:txBody>
      </p:sp>
      <p:sp>
        <p:nvSpPr>
          <p:cNvPr id="28" name="Isosceles Triangle 27"/>
          <p:cNvSpPr/>
          <p:nvPr/>
        </p:nvSpPr>
        <p:spPr>
          <a:xfrm flipV="1">
            <a:off x="719352" y="2376842"/>
            <a:ext cx="399618" cy="159462"/>
          </a:xfrm>
          <a:prstGeom prst="triangle">
            <a:avLst/>
          </a:prstGeom>
          <a:solidFill>
            <a:srgbClr val="297FB8"/>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54" name="Shape 824"/>
          <p:cNvSpPr/>
          <p:nvPr/>
        </p:nvSpPr>
        <p:spPr>
          <a:xfrm>
            <a:off x="3719514" y="2899356"/>
            <a:ext cx="1666875" cy="180885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600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Google</a:t>
            </a:r>
          </a:p>
          <a:p>
            <a:pPr lvl="0" algn="ctr" fontAlgn="base">
              <a:spcBef>
                <a:spcPct val="0"/>
              </a:spcBef>
              <a:spcAft>
                <a:spcPct val="0"/>
              </a:spcAft>
            </a:pPr>
            <a:endParaRPr lang="en-US" sz="1100" dirty="0">
              <a:solidFill>
                <a:srgbClr val="FFFFFF"/>
              </a:solidFill>
            </a:endParaRPr>
          </a:p>
          <a:p>
            <a:pPr lvl="0" algn="ctr" fontAlgn="base">
              <a:spcBef>
                <a:spcPct val="0"/>
              </a:spcBef>
              <a:spcAft>
                <a:spcPct val="0"/>
              </a:spcAft>
              <a:defRPr/>
            </a:pPr>
            <a:r>
              <a:rPr lang="en-US" sz="1100" dirty="0">
                <a:solidFill>
                  <a:srgbClr val="FFFFFF"/>
                </a:solidFill>
              </a:rPr>
              <a:t>Click Focused</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Conversion Focused</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Display Network</a:t>
            </a:r>
          </a:p>
          <a:p>
            <a:pPr algn="ctr" fontAlgn="base">
              <a:spcBef>
                <a:spcPct val="0"/>
              </a:spcBef>
              <a:spcAft>
                <a:spcPct val="0"/>
              </a:spcAft>
            </a:pPr>
            <a:endParaRPr lang="en-US" sz="1100" dirty="0">
              <a:solidFill>
                <a:srgbClr val="FFFFFF"/>
              </a:solidFill>
            </a:endParaRPr>
          </a:p>
        </p:txBody>
      </p:sp>
      <p:sp>
        <p:nvSpPr>
          <p:cNvPr id="62" name="Shape 824"/>
          <p:cNvSpPr/>
          <p:nvPr/>
        </p:nvSpPr>
        <p:spPr>
          <a:xfrm>
            <a:off x="5540057" y="2899357"/>
            <a:ext cx="1666875" cy="2152012"/>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20 Keywords</a:t>
            </a:r>
          </a:p>
          <a:p>
            <a:pPr algn="ctr" fontAlgn="base"/>
            <a:endParaRPr lang="en-US" sz="1100" dirty="0">
              <a:solidFill>
                <a:srgbClr val="FFFFFF"/>
              </a:solidFill>
            </a:endParaRPr>
          </a:p>
          <a:p>
            <a:pPr algn="ctr" fontAlgn="base"/>
            <a:r>
              <a:rPr lang="en-US" sz="1100" dirty="0">
                <a:solidFill>
                  <a:srgbClr val="FFFFFF"/>
                </a:solidFill>
              </a:rPr>
              <a:t>Google &amp; Bing</a:t>
            </a:r>
          </a:p>
          <a:p>
            <a:pPr algn="ctr" fontAlgn="base"/>
            <a:endParaRPr lang="en-US" sz="1100" dirty="0">
              <a:solidFill>
                <a:srgbClr val="FFFFFF"/>
              </a:solidFill>
            </a:endParaRPr>
          </a:p>
          <a:p>
            <a:pPr algn="ctr" fontAlgn="base"/>
            <a:r>
              <a:rPr lang="en-US" sz="1100" dirty="0">
                <a:solidFill>
                  <a:srgbClr val="FFFFFF"/>
                </a:solidFill>
              </a:rPr>
              <a:t>Click Focused</a:t>
            </a:r>
          </a:p>
          <a:p>
            <a:pPr algn="ctr" fontAlgn="base"/>
            <a:endParaRPr lang="en-US" sz="1100" dirty="0">
              <a:solidFill>
                <a:srgbClr val="FFFFFF"/>
              </a:solidFill>
            </a:endParaRPr>
          </a:p>
          <a:p>
            <a:pPr algn="ctr" fontAlgn="base"/>
            <a:r>
              <a:rPr lang="en-US" sz="1100" dirty="0">
                <a:solidFill>
                  <a:srgbClr val="FFFFFF"/>
                </a:solidFill>
              </a:rPr>
              <a:t>Conversion Focused</a:t>
            </a:r>
          </a:p>
          <a:p>
            <a:pPr algn="ctr" fontAlgn="base"/>
            <a:endParaRPr lang="en-US" sz="1100" dirty="0">
              <a:solidFill>
                <a:srgbClr val="FFFFFF"/>
              </a:solidFill>
            </a:endParaRPr>
          </a:p>
          <a:p>
            <a:pPr algn="ctr" fontAlgn="base"/>
            <a:r>
              <a:rPr lang="en-US" sz="1100" dirty="0">
                <a:solidFill>
                  <a:srgbClr val="FFFFFF"/>
                </a:solidFill>
              </a:rPr>
              <a:t>Display Network</a:t>
            </a:r>
          </a:p>
          <a:p>
            <a:pPr algn="ctr" fontAlgn="base"/>
            <a:endParaRPr lang="en-US" sz="1100" dirty="0">
              <a:solidFill>
                <a:srgbClr val="FFFFFF"/>
              </a:solidFill>
            </a:endParaRPr>
          </a:p>
          <a:p>
            <a:pPr algn="ctr" fontAlgn="base"/>
            <a:r>
              <a:rPr lang="en-US" sz="1100" dirty="0">
                <a:solidFill>
                  <a:srgbClr val="FFFFFF"/>
                </a:solidFill>
              </a:rPr>
              <a:t>Remarketing</a:t>
            </a:r>
          </a:p>
          <a:p>
            <a:pPr algn="ctr" fontAlgn="base"/>
            <a:endParaRPr lang="en-US" sz="1100" dirty="0">
              <a:solidFill>
                <a:srgbClr val="FFFFFF"/>
              </a:solidFill>
            </a:endParaRPr>
          </a:p>
        </p:txBody>
      </p:sp>
      <p:sp>
        <p:nvSpPr>
          <p:cNvPr id="73" name="Shape 824"/>
          <p:cNvSpPr/>
          <p:nvPr/>
        </p:nvSpPr>
        <p:spPr>
          <a:xfrm>
            <a:off x="7315766" y="2899357"/>
            <a:ext cx="1763943" cy="2503534"/>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30 Keywords</a:t>
            </a:r>
          </a:p>
          <a:p>
            <a:pPr algn="ctr" fontAlgn="base"/>
            <a:endParaRPr lang="en-US" sz="1100" dirty="0">
              <a:solidFill>
                <a:srgbClr val="FFFFFF"/>
              </a:solidFill>
            </a:endParaRPr>
          </a:p>
          <a:p>
            <a:pPr algn="ctr" fontAlgn="base"/>
            <a:r>
              <a:rPr lang="en-US" sz="1100" dirty="0">
                <a:solidFill>
                  <a:srgbClr val="FFFFFF"/>
                </a:solidFill>
              </a:rPr>
              <a:t>Google, Bing &amp; Facebook  Ads</a:t>
            </a:r>
          </a:p>
          <a:p>
            <a:pPr algn="ctr" fontAlgn="base"/>
            <a:endParaRPr lang="en-US" sz="1100" dirty="0">
              <a:solidFill>
                <a:srgbClr val="FFFFFF"/>
              </a:solidFill>
            </a:endParaRPr>
          </a:p>
          <a:p>
            <a:pPr algn="ctr" fontAlgn="base"/>
            <a:r>
              <a:rPr lang="en-US" sz="1100" dirty="0">
                <a:solidFill>
                  <a:srgbClr val="FFFFFF"/>
                </a:solidFill>
              </a:rPr>
              <a:t>Click Focused</a:t>
            </a:r>
          </a:p>
          <a:p>
            <a:pPr algn="ctr" fontAlgn="base"/>
            <a:endParaRPr lang="en-US" sz="1100" dirty="0">
              <a:solidFill>
                <a:srgbClr val="FFFFFF"/>
              </a:solidFill>
            </a:endParaRPr>
          </a:p>
          <a:p>
            <a:pPr algn="ctr" fontAlgn="base"/>
            <a:r>
              <a:rPr lang="en-US" sz="1100" dirty="0">
                <a:solidFill>
                  <a:srgbClr val="FFFFFF"/>
                </a:solidFill>
              </a:rPr>
              <a:t>Conversion Focused</a:t>
            </a:r>
          </a:p>
          <a:p>
            <a:pPr algn="ctr" fontAlgn="base"/>
            <a:endParaRPr lang="en-US" sz="1100" dirty="0">
              <a:solidFill>
                <a:srgbClr val="FFFFFF"/>
              </a:solidFill>
            </a:endParaRPr>
          </a:p>
          <a:p>
            <a:pPr algn="ctr" fontAlgn="base"/>
            <a:r>
              <a:rPr lang="en-US" sz="1100" dirty="0">
                <a:solidFill>
                  <a:srgbClr val="FFFFFF"/>
                </a:solidFill>
              </a:rPr>
              <a:t>Display Network</a:t>
            </a:r>
          </a:p>
          <a:p>
            <a:pPr algn="ctr" fontAlgn="base"/>
            <a:endParaRPr lang="en-US" sz="1100" dirty="0">
              <a:solidFill>
                <a:srgbClr val="FFFFFF"/>
              </a:solidFill>
            </a:endParaRPr>
          </a:p>
          <a:p>
            <a:pPr algn="ctr" fontAlgn="base"/>
            <a:r>
              <a:rPr lang="en-US" sz="1100" dirty="0">
                <a:solidFill>
                  <a:srgbClr val="FFFFFF"/>
                </a:solidFill>
              </a:rPr>
              <a:t>Remarketing</a:t>
            </a:r>
          </a:p>
          <a:p>
            <a:pPr algn="ctr" fontAlgn="base"/>
            <a:endParaRPr lang="en-US" sz="1100" dirty="0">
              <a:solidFill>
                <a:srgbClr val="FFFFFF"/>
              </a:solidFill>
            </a:endParaRPr>
          </a:p>
          <a:p>
            <a:pPr algn="ctr" fontAlgn="base"/>
            <a:r>
              <a:rPr lang="en-US" sz="1100" dirty="0">
                <a:solidFill>
                  <a:srgbClr val="FFFFFF"/>
                </a:solidFill>
              </a:rPr>
              <a:t>Shopping Ads</a:t>
            </a:r>
          </a:p>
        </p:txBody>
      </p:sp>
      <p:sp>
        <p:nvSpPr>
          <p:cNvPr id="83" name="Shape 824"/>
          <p:cNvSpPr/>
          <p:nvPr/>
        </p:nvSpPr>
        <p:spPr>
          <a:xfrm>
            <a:off x="1928472" y="2899357"/>
            <a:ext cx="1666875" cy="1465689"/>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300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Google</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defRPr/>
            </a:pPr>
            <a:r>
              <a:rPr lang="en-US" sz="1100" dirty="0">
                <a:solidFill>
                  <a:srgbClr val="FFFFFF"/>
                </a:solidFill>
              </a:rPr>
              <a:t>Click Focused</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Conversion Focused</a:t>
            </a:r>
          </a:p>
          <a:p>
            <a:pPr lvl="0" algn="ctr" fontAlgn="base">
              <a:spcBef>
                <a:spcPct val="0"/>
              </a:spcBef>
              <a:spcAft>
                <a:spcPct val="0"/>
              </a:spcAft>
            </a:pPr>
            <a:endParaRPr lang="en-US" sz="1100" dirty="0">
              <a:solidFill>
                <a:srgbClr val="FFFFFF"/>
              </a:solidFill>
            </a:endParaRPr>
          </a:p>
        </p:txBody>
      </p:sp>
      <p:sp>
        <p:nvSpPr>
          <p:cNvPr id="84" name="Isosceles Triangle 83"/>
          <p:cNvSpPr/>
          <p:nvPr/>
        </p:nvSpPr>
        <p:spPr>
          <a:xfrm flipV="1">
            <a:off x="2562099" y="2376842"/>
            <a:ext cx="399618" cy="159462"/>
          </a:xfrm>
          <a:prstGeom prst="triangl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5" name="Isosceles Triangle 84"/>
          <p:cNvSpPr/>
          <p:nvPr/>
        </p:nvSpPr>
        <p:spPr>
          <a:xfrm flipV="1">
            <a:off x="4372191" y="2381251"/>
            <a:ext cx="399618" cy="15946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6" name="Isosceles Triangle 85"/>
          <p:cNvSpPr/>
          <p:nvPr/>
        </p:nvSpPr>
        <p:spPr>
          <a:xfrm flipV="1">
            <a:off x="6155721" y="2376842"/>
            <a:ext cx="399618" cy="159462"/>
          </a:xfrm>
          <a:prstGeom prst="triangle">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9" name="Isosceles Triangle 88"/>
          <p:cNvSpPr/>
          <p:nvPr/>
        </p:nvSpPr>
        <p:spPr>
          <a:xfrm flipV="1">
            <a:off x="7998096" y="2376842"/>
            <a:ext cx="399618" cy="159462"/>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7" name="TextBox 86"/>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
        <p:nvSpPr>
          <p:cNvPr id="88" name="Rectangle 87"/>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90" name="TextBox 89"/>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Digital Marketing Packages</a:t>
            </a:r>
          </a:p>
        </p:txBody>
      </p:sp>
    </p:spTree>
    <p:extLst>
      <p:ext uri="{BB962C8B-B14F-4D97-AF65-F5344CB8AC3E}">
        <p14:creationId xmlns:p14="http://schemas.microsoft.com/office/powerpoint/2010/main" val="370761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4575685" y="2708922"/>
            <a:ext cx="1764283" cy="2863204"/>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8" name="Rounded Rectangle 57"/>
          <p:cNvSpPr/>
          <p:nvPr/>
        </p:nvSpPr>
        <p:spPr>
          <a:xfrm>
            <a:off x="2761908" y="2708922"/>
            <a:ext cx="1764283" cy="2863204"/>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 name="Rounded Rectangle 38"/>
          <p:cNvSpPr/>
          <p:nvPr/>
        </p:nvSpPr>
        <p:spPr>
          <a:xfrm>
            <a:off x="956547" y="2708922"/>
            <a:ext cx="1764283" cy="2863204"/>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01" name="Rectangle 100"/>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0" name="TextBox 49"/>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Digital Marketing Packages</a:t>
            </a:r>
          </a:p>
        </p:txBody>
      </p:sp>
      <p:sp>
        <p:nvSpPr>
          <p:cNvPr id="52" name="TextBox 51"/>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59" name="TextBox 58"/>
          <p:cNvSpPr txBox="1">
            <a:spLocks noChangeArrowheads="1"/>
          </p:cNvSpPr>
          <p:nvPr/>
        </p:nvSpPr>
        <p:spPr bwMode="auto">
          <a:xfrm>
            <a:off x="1500190" y="1428660"/>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sz="2000" b="1" dirty="0">
                <a:solidFill>
                  <a:srgbClr val="C00000"/>
                </a:solidFill>
                <a:latin typeface="+mn-lt"/>
              </a:rPr>
              <a:t>NATIONAL PAY PER CLICK PLAN </a:t>
            </a:r>
          </a:p>
        </p:txBody>
      </p:sp>
      <p:pic>
        <p:nvPicPr>
          <p:cNvPr id="78"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Rounded Rectangle 66"/>
          <p:cNvSpPr/>
          <p:nvPr/>
        </p:nvSpPr>
        <p:spPr>
          <a:xfrm>
            <a:off x="6396228" y="2708922"/>
            <a:ext cx="1764283" cy="2863204"/>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8" name="Rounded Rectangle 67"/>
          <p:cNvSpPr/>
          <p:nvPr/>
        </p:nvSpPr>
        <p:spPr>
          <a:xfrm>
            <a:off x="4575685" y="1857375"/>
            <a:ext cx="1764283" cy="523875"/>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9" name="Rounded Rectangle 68"/>
          <p:cNvSpPr/>
          <p:nvPr/>
        </p:nvSpPr>
        <p:spPr>
          <a:xfrm>
            <a:off x="2761908" y="1857375"/>
            <a:ext cx="1764283" cy="523875"/>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70" name="Rounded Rectangle 69"/>
          <p:cNvSpPr/>
          <p:nvPr/>
        </p:nvSpPr>
        <p:spPr>
          <a:xfrm>
            <a:off x="956547" y="1857375"/>
            <a:ext cx="1764283" cy="523875"/>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80" name="Rounded Rectangle 79"/>
          <p:cNvSpPr/>
          <p:nvPr/>
        </p:nvSpPr>
        <p:spPr>
          <a:xfrm>
            <a:off x="6396228" y="1857375"/>
            <a:ext cx="1764283" cy="523875"/>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 name="TextBox 1"/>
          <p:cNvSpPr txBox="1"/>
          <p:nvPr/>
        </p:nvSpPr>
        <p:spPr>
          <a:xfrm>
            <a:off x="1143363" y="1981200"/>
            <a:ext cx="1390650" cy="295821"/>
          </a:xfrm>
          <a:prstGeom prst="rect">
            <a:avLst/>
          </a:prstGeom>
          <a:noFill/>
        </p:spPr>
        <p:txBody>
          <a:bodyPr wrap="square" lIns="90907" tIns="45453" rIns="90907" bIns="45453" rtlCol="0">
            <a:spAutoFit/>
          </a:bodyPr>
          <a:lstStyle/>
          <a:p>
            <a:pPr lvl="0" algn="ctr" fontAlgn="base">
              <a:spcBef>
                <a:spcPct val="0"/>
              </a:spcBef>
              <a:spcAft>
                <a:spcPct val="0"/>
              </a:spcAft>
            </a:pPr>
            <a:r>
              <a:rPr lang="en-US" sz="1300" b="1" dirty="0">
                <a:solidFill>
                  <a:schemeClr val="bg1"/>
                </a:solidFill>
              </a:rPr>
              <a:t>National Silver</a:t>
            </a:r>
          </a:p>
        </p:txBody>
      </p:sp>
      <p:sp>
        <p:nvSpPr>
          <p:cNvPr id="22" name="TextBox 21"/>
          <p:cNvSpPr txBox="1"/>
          <p:nvPr/>
        </p:nvSpPr>
        <p:spPr>
          <a:xfrm>
            <a:off x="2948724" y="1981200"/>
            <a:ext cx="1390650" cy="295821"/>
          </a:xfrm>
          <a:prstGeom prst="rect">
            <a:avLst/>
          </a:prstGeom>
          <a:noFill/>
        </p:spPr>
        <p:txBody>
          <a:bodyPr wrap="square" lIns="90907" tIns="45453" rIns="90907" bIns="45453" rtlCol="0">
            <a:spAutoFit/>
          </a:bodyPr>
          <a:lstStyle/>
          <a:p>
            <a:pPr lvl="0" algn="ctr" fontAlgn="base">
              <a:spcBef>
                <a:spcPct val="0"/>
              </a:spcBef>
              <a:spcAft>
                <a:spcPct val="0"/>
              </a:spcAft>
              <a:defRPr/>
            </a:pPr>
            <a:r>
              <a:rPr lang="en-US" sz="1300" b="1" dirty="0">
                <a:solidFill>
                  <a:schemeClr val="bg1"/>
                </a:solidFill>
              </a:rPr>
              <a:t>National Gold</a:t>
            </a:r>
          </a:p>
        </p:txBody>
      </p:sp>
      <p:sp>
        <p:nvSpPr>
          <p:cNvPr id="23" name="TextBox 22"/>
          <p:cNvSpPr txBox="1"/>
          <p:nvPr/>
        </p:nvSpPr>
        <p:spPr>
          <a:xfrm>
            <a:off x="4700588" y="1981200"/>
            <a:ext cx="1528763" cy="295821"/>
          </a:xfrm>
          <a:prstGeom prst="rect">
            <a:avLst/>
          </a:prstGeom>
          <a:noFill/>
        </p:spPr>
        <p:txBody>
          <a:bodyPr wrap="square" lIns="90907" tIns="45453" rIns="90907" bIns="45453" rtlCol="0">
            <a:spAutoFit/>
          </a:bodyPr>
          <a:lstStyle/>
          <a:p>
            <a:pPr lvl="0" algn="ctr" fontAlgn="base">
              <a:spcBef>
                <a:spcPct val="0"/>
              </a:spcBef>
              <a:spcAft>
                <a:spcPct val="0"/>
              </a:spcAft>
              <a:defRPr/>
            </a:pPr>
            <a:r>
              <a:rPr lang="en-US" sz="1300" b="1" dirty="0">
                <a:solidFill>
                  <a:schemeClr val="bg1"/>
                </a:solidFill>
              </a:rPr>
              <a:t>National Platinum</a:t>
            </a:r>
          </a:p>
        </p:txBody>
      </p:sp>
      <p:sp>
        <p:nvSpPr>
          <p:cNvPr id="24" name="TextBox 23"/>
          <p:cNvSpPr txBox="1"/>
          <p:nvPr/>
        </p:nvSpPr>
        <p:spPr>
          <a:xfrm>
            <a:off x="6507931" y="1981200"/>
            <a:ext cx="1546726" cy="295821"/>
          </a:xfrm>
          <a:prstGeom prst="rect">
            <a:avLst/>
          </a:prstGeom>
          <a:noFill/>
        </p:spPr>
        <p:txBody>
          <a:bodyPr wrap="square" lIns="90907" tIns="45453" rIns="90907" bIns="45453" rtlCol="0">
            <a:spAutoFit/>
          </a:bodyPr>
          <a:lstStyle/>
          <a:p>
            <a:pPr algn="ctr"/>
            <a:r>
              <a:rPr lang="en-US" sz="1300" b="1" dirty="0">
                <a:solidFill>
                  <a:schemeClr val="bg1"/>
                </a:solidFill>
              </a:rPr>
              <a:t>National Platinum</a:t>
            </a:r>
          </a:p>
        </p:txBody>
      </p:sp>
      <p:sp>
        <p:nvSpPr>
          <p:cNvPr id="27" name="Shape 824"/>
          <p:cNvSpPr/>
          <p:nvPr/>
        </p:nvSpPr>
        <p:spPr>
          <a:xfrm>
            <a:off x="1000126" y="2899357"/>
            <a:ext cx="1666875" cy="1465689"/>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500 keywords</a:t>
            </a:r>
          </a:p>
          <a:p>
            <a:pPr algn="ctr" fontAlgn="base"/>
            <a:endParaRPr lang="en-US" sz="1100" dirty="0">
              <a:solidFill>
                <a:schemeClr val="bg1"/>
              </a:solidFill>
            </a:endParaRPr>
          </a:p>
          <a:p>
            <a:pPr algn="ctr" fontAlgn="base"/>
            <a:r>
              <a:rPr lang="en-US" sz="1100" dirty="0">
                <a:solidFill>
                  <a:schemeClr val="bg1"/>
                </a:solidFill>
              </a:rPr>
              <a:t>Google</a:t>
            </a:r>
          </a:p>
          <a:p>
            <a:pPr algn="ctr" fontAlgn="base"/>
            <a:endParaRPr lang="en-US" sz="1100" dirty="0">
              <a:solidFill>
                <a:schemeClr val="bg1"/>
              </a:solidFill>
            </a:endParaRPr>
          </a:p>
          <a:p>
            <a:pPr algn="ctr" fontAlgn="base"/>
            <a:r>
              <a:rPr lang="en-US" sz="1100" dirty="0">
                <a:solidFill>
                  <a:schemeClr val="bg1"/>
                </a:solidFill>
              </a:rPr>
              <a:t>Click Focused</a:t>
            </a:r>
          </a:p>
          <a:p>
            <a:pPr algn="ctr" fontAlgn="base"/>
            <a:endParaRPr lang="en-US" sz="1100" dirty="0">
              <a:solidFill>
                <a:schemeClr val="bg1"/>
              </a:solidFill>
            </a:endParaRPr>
          </a:p>
          <a:p>
            <a:pPr algn="ctr" fontAlgn="base"/>
            <a:r>
              <a:rPr lang="en-US" sz="1100" dirty="0">
                <a:solidFill>
                  <a:schemeClr val="bg1"/>
                </a:solidFill>
              </a:rPr>
              <a:t>Conversion Focused</a:t>
            </a:r>
          </a:p>
          <a:p>
            <a:pPr algn="ctr" fontAlgn="base"/>
            <a:endParaRPr lang="en-US" sz="1100" dirty="0">
              <a:solidFill>
                <a:schemeClr val="bg1"/>
              </a:solidFill>
            </a:endParaRPr>
          </a:p>
        </p:txBody>
      </p:sp>
      <p:sp>
        <p:nvSpPr>
          <p:cNvPr id="28" name="Isosceles Triangle 27"/>
          <p:cNvSpPr/>
          <p:nvPr/>
        </p:nvSpPr>
        <p:spPr>
          <a:xfrm flipV="1">
            <a:off x="1624227" y="2376842"/>
            <a:ext cx="399618" cy="159462"/>
          </a:xfrm>
          <a:prstGeom prst="triangle">
            <a:avLst/>
          </a:prstGeom>
          <a:solidFill>
            <a:srgbClr val="297FB8"/>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54" name="Shape 824"/>
          <p:cNvSpPr/>
          <p:nvPr/>
        </p:nvSpPr>
        <p:spPr>
          <a:xfrm>
            <a:off x="4624389" y="2899357"/>
            <a:ext cx="1666875" cy="2152012"/>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3000 keywords</a:t>
            </a:r>
          </a:p>
          <a:p>
            <a:pPr algn="ctr" fontAlgn="base"/>
            <a:endParaRPr lang="en-US" sz="1100" dirty="0">
              <a:solidFill>
                <a:schemeClr val="bg1"/>
              </a:solidFill>
            </a:endParaRPr>
          </a:p>
          <a:p>
            <a:pPr algn="ctr" fontAlgn="base"/>
            <a:r>
              <a:rPr lang="en-US" sz="1100" dirty="0">
                <a:solidFill>
                  <a:schemeClr val="bg1"/>
                </a:solidFill>
              </a:rPr>
              <a:t>Google &amp; Bing</a:t>
            </a:r>
          </a:p>
          <a:p>
            <a:pPr algn="ctr" fontAlgn="base"/>
            <a:endParaRPr lang="en-US" sz="1100" dirty="0">
              <a:solidFill>
                <a:schemeClr val="bg1"/>
              </a:solidFill>
            </a:endParaRPr>
          </a:p>
          <a:p>
            <a:pPr algn="ctr" fontAlgn="base"/>
            <a:r>
              <a:rPr lang="en-US" sz="1100" dirty="0">
                <a:solidFill>
                  <a:schemeClr val="bg1"/>
                </a:solidFill>
              </a:rPr>
              <a:t>Click Focused</a:t>
            </a:r>
          </a:p>
          <a:p>
            <a:pPr algn="ctr" fontAlgn="base"/>
            <a:endParaRPr lang="en-US" sz="1100" dirty="0">
              <a:solidFill>
                <a:schemeClr val="bg1"/>
              </a:solidFill>
            </a:endParaRPr>
          </a:p>
          <a:p>
            <a:pPr algn="ctr" fontAlgn="base"/>
            <a:r>
              <a:rPr lang="en-US" sz="1100" dirty="0">
                <a:solidFill>
                  <a:schemeClr val="bg1"/>
                </a:solidFill>
              </a:rPr>
              <a:t>Conversion Focused</a:t>
            </a:r>
          </a:p>
          <a:p>
            <a:pPr algn="ctr" fontAlgn="base"/>
            <a:endParaRPr lang="en-US" sz="1100" dirty="0">
              <a:solidFill>
                <a:schemeClr val="bg1"/>
              </a:solidFill>
            </a:endParaRPr>
          </a:p>
          <a:p>
            <a:pPr algn="ctr" fontAlgn="base"/>
            <a:r>
              <a:rPr lang="en-US" sz="1100" dirty="0">
                <a:solidFill>
                  <a:schemeClr val="bg1"/>
                </a:solidFill>
              </a:rPr>
              <a:t>Display Network</a:t>
            </a:r>
          </a:p>
          <a:p>
            <a:pPr algn="ctr" fontAlgn="base"/>
            <a:endParaRPr lang="en-US" sz="1100" dirty="0">
              <a:solidFill>
                <a:schemeClr val="bg1"/>
              </a:solidFill>
            </a:endParaRPr>
          </a:p>
          <a:p>
            <a:pPr algn="ctr" fontAlgn="base"/>
            <a:r>
              <a:rPr lang="en-US" sz="1100" dirty="0">
                <a:solidFill>
                  <a:schemeClr val="bg1"/>
                </a:solidFill>
              </a:rPr>
              <a:t>Remarketing</a:t>
            </a:r>
          </a:p>
          <a:p>
            <a:pPr algn="ctr" fontAlgn="base"/>
            <a:endParaRPr lang="en-US" sz="1100" dirty="0">
              <a:solidFill>
                <a:schemeClr val="bg1"/>
              </a:solidFill>
            </a:endParaRPr>
          </a:p>
        </p:txBody>
      </p:sp>
      <p:sp>
        <p:nvSpPr>
          <p:cNvPr id="62" name="Shape 824"/>
          <p:cNvSpPr/>
          <p:nvPr/>
        </p:nvSpPr>
        <p:spPr>
          <a:xfrm>
            <a:off x="6400801" y="2899356"/>
            <a:ext cx="1759710" cy="2666754"/>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5000+ Keywords</a:t>
            </a:r>
          </a:p>
          <a:p>
            <a:pPr algn="ctr" fontAlgn="base"/>
            <a:endParaRPr lang="en-US" sz="1100" dirty="0">
              <a:solidFill>
                <a:schemeClr val="bg1"/>
              </a:solidFill>
            </a:endParaRPr>
          </a:p>
          <a:p>
            <a:pPr algn="ctr" fontAlgn="base"/>
            <a:r>
              <a:rPr lang="en-US" sz="1100" dirty="0">
                <a:solidFill>
                  <a:schemeClr val="bg1"/>
                </a:solidFill>
              </a:rPr>
              <a:t>Google, Bing &amp; Facebook Ads</a:t>
            </a:r>
          </a:p>
          <a:p>
            <a:pPr algn="ctr" fontAlgn="base"/>
            <a:endParaRPr lang="en-US" sz="1100" dirty="0">
              <a:solidFill>
                <a:schemeClr val="bg1"/>
              </a:solidFill>
            </a:endParaRPr>
          </a:p>
          <a:p>
            <a:pPr algn="ctr" fontAlgn="base"/>
            <a:r>
              <a:rPr lang="en-US" sz="1100" dirty="0">
                <a:solidFill>
                  <a:schemeClr val="bg1"/>
                </a:solidFill>
              </a:rPr>
              <a:t>Click Focused</a:t>
            </a:r>
          </a:p>
          <a:p>
            <a:pPr algn="ctr" fontAlgn="base"/>
            <a:endParaRPr lang="en-US" sz="1100" dirty="0">
              <a:solidFill>
                <a:schemeClr val="bg1"/>
              </a:solidFill>
            </a:endParaRPr>
          </a:p>
          <a:p>
            <a:pPr algn="ctr" fontAlgn="base"/>
            <a:r>
              <a:rPr lang="en-US" sz="1100" dirty="0">
                <a:solidFill>
                  <a:schemeClr val="bg1"/>
                </a:solidFill>
              </a:rPr>
              <a:t>Conversion Focused</a:t>
            </a:r>
          </a:p>
          <a:p>
            <a:pPr algn="ctr" fontAlgn="base"/>
            <a:endParaRPr lang="en-US" sz="1100" dirty="0">
              <a:solidFill>
                <a:schemeClr val="bg1"/>
              </a:solidFill>
            </a:endParaRPr>
          </a:p>
          <a:p>
            <a:pPr algn="ctr" fontAlgn="base"/>
            <a:r>
              <a:rPr lang="en-US" sz="1100" dirty="0">
                <a:solidFill>
                  <a:schemeClr val="bg1"/>
                </a:solidFill>
              </a:rPr>
              <a:t>Display Network</a:t>
            </a:r>
          </a:p>
          <a:p>
            <a:pPr algn="ctr" fontAlgn="base"/>
            <a:endParaRPr lang="en-US" sz="1100" dirty="0">
              <a:solidFill>
                <a:schemeClr val="bg1"/>
              </a:solidFill>
            </a:endParaRPr>
          </a:p>
          <a:p>
            <a:pPr algn="ctr" fontAlgn="base"/>
            <a:r>
              <a:rPr lang="en-US" sz="1100" dirty="0">
                <a:solidFill>
                  <a:schemeClr val="bg1"/>
                </a:solidFill>
              </a:rPr>
              <a:t>Remarketing</a:t>
            </a:r>
          </a:p>
          <a:p>
            <a:pPr algn="ctr" fontAlgn="base"/>
            <a:endParaRPr lang="en-US" sz="1100" dirty="0">
              <a:solidFill>
                <a:schemeClr val="bg1"/>
              </a:solidFill>
            </a:endParaRPr>
          </a:p>
          <a:p>
            <a:pPr algn="ctr" fontAlgn="base"/>
            <a:r>
              <a:rPr lang="en-US" sz="1100" dirty="0">
                <a:solidFill>
                  <a:schemeClr val="bg1"/>
                </a:solidFill>
              </a:rPr>
              <a:t>Shopping Ads</a:t>
            </a:r>
          </a:p>
          <a:p>
            <a:pPr algn="ctr" fontAlgn="base"/>
            <a:endParaRPr lang="en-US" sz="1100" dirty="0">
              <a:solidFill>
                <a:schemeClr val="bg1"/>
              </a:solidFill>
            </a:endParaRPr>
          </a:p>
          <a:p>
            <a:pPr algn="ctr" fontAlgn="base"/>
            <a:r>
              <a:rPr lang="en-US" sz="1100" dirty="0">
                <a:solidFill>
                  <a:schemeClr val="bg1"/>
                </a:solidFill>
              </a:rPr>
              <a:t>Call Tracking</a:t>
            </a:r>
          </a:p>
        </p:txBody>
      </p:sp>
      <p:sp>
        <p:nvSpPr>
          <p:cNvPr id="83" name="Shape 824"/>
          <p:cNvSpPr/>
          <p:nvPr/>
        </p:nvSpPr>
        <p:spPr>
          <a:xfrm>
            <a:off x="2833347" y="2899359"/>
            <a:ext cx="1666875" cy="163727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chemeClr val="bg1"/>
                </a:solidFill>
              </a:rPr>
              <a:t>1000 keywords</a:t>
            </a:r>
          </a:p>
          <a:p>
            <a:pPr algn="ctr" fontAlgn="base"/>
            <a:endParaRPr lang="en-US" sz="1100" dirty="0">
              <a:solidFill>
                <a:schemeClr val="bg1"/>
              </a:solidFill>
            </a:endParaRPr>
          </a:p>
          <a:p>
            <a:pPr algn="ctr" fontAlgn="ctr"/>
            <a:r>
              <a:rPr lang="en-US" sz="1100" dirty="0">
                <a:solidFill>
                  <a:schemeClr val="bg1"/>
                </a:solidFill>
              </a:rPr>
              <a:t>Google</a:t>
            </a:r>
          </a:p>
          <a:p>
            <a:pPr algn="ctr" fontAlgn="ctr"/>
            <a:endParaRPr lang="en-US" sz="1100" dirty="0">
              <a:solidFill>
                <a:schemeClr val="bg1"/>
              </a:solidFill>
            </a:endParaRPr>
          </a:p>
          <a:p>
            <a:pPr algn="ctr" fontAlgn="base"/>
            <a:r>
              <a:rPr lang="en-US" sz="1100" dirty="0">
                <a:solidFill>
                  <a:schemeClr val="bg1"/>
                </a:solidFill>
              </a:rPr>
              <a:t>Click Focused</a:t>
            </a:r>
          </a:p>
          <a:p>
            <a:pPr algn="ctr" fontAlgn="base"/>
            <a:endParaRPr lang="en-US" sz="1100" dirty="0">
              <a:solidFill>
                <a:schemeClr val="bg1"/>
              </a:solidFill>
            </a:endParaRPr>
          </a:p>
          <a:p>
            <a:pPr algn="ctr" fontAlgn="base"/>
            <a:r>
              <a:rPr lang="en-US" sz="1100" dirty="0">
                <a:solidFill>
                  <a:schemeClr val="bg1"/>
                </a:solidFill>
              </a:rPr>
              <a:t>Conversion Focused</a:t>
            </a:r>
          </a:p>
          <a:p>
            <a:pPr algn="ctr" fontAlgn="base"/>
            <a:endParaRPr lang="en-US" sz="1100" dirty="0">
              <a:solidFill>
                <a:schemeClr val="bg1"/>
              </a:solidFill>
            </a:endParaRPr>
          </a:p>
          <a:p>
            <a:pPr algn="ctr" fontAlgn="base"/>
            <a:r>
              <a:rPr lang="en-US" sz="1100" dirty="0">
                <a:solidFill>
                  <a:schemeClr val="bg1"/>
                </a:solidFill>
              </a:rPr>
              <a:t>Display Network</a:t>
            </a:r>
          </a:p>
        </p:txBody>
      </p:sp>
      <p:sp>
        <p:nvSpPr>
          <p:cNvPr id="84" name="Isosceles Triangle 83"/>
          <p:cNvSpPr/>
          <p:nvPr/>
        </p:nvSpPr>
        <p:spPr>
          <a:xfrm flipV="1">
            <a:off x="3466974" y="2376842"/>
            <a:ext cx="399618" cy="159462"/>
          </a:xfrm>
          <a:prstGeom prst="triangl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5" name="Isosceles Triangle 84"/>
          <p:cNvSpPr/>
          <p:nvPr/>
        </p:nvSpPr>
        <p:spPr>
          <a:xfrm flipV="1">
            <a:off x="5277066" y="2381251"/>
            <a:ext cx="399618" cy="15946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6" name="Isosceles Triangle 85"/>
          <p:cNvSpPr/>
          <p:nvPr/>
        </p:nvSpPr>
        <p:spPr>
          <a:xfrm flipV="1">
            <a:off x="7060596" y="2376842"/>
            <a:ext cx="399618" cy="159462"/>
          </a:xfrm>
          <a:prstGeom prst="triangle">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35" name="TextBox 34"/>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5797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p:cNvGrpSpPr/>
          <p:nvPr/>
        </p:nvGrpSpPr>
        <p:grpSpPr>
          <a:xfrm>
            <a:off x="0" y="2590801"/>
            <a:ext cx="9144000" cy="4266174"/>
            <a:chOff x="0" y="971550"/>
            <a:chExt cx="9144000" cy="4171950"/>
          </a:xfrm>
          <a:solidFill>
            <a:schemeClr val="bg2"/>
          </a:solidFill>
        </p:grpSpPr>
        <p:sp>
          <p:nvSpPr>
            <p:cNvPr id="81" name="Freeform 21"/>
            <p:cNvSpPr>
              <a:spLocks/>
            </p:cNvSpPr>
            <p:nvPr/>
          </p:nvSpPr>
          <p:spPr bwMode="auto">
            <a:xfrm>
              <a:off x="0" y="971550"/>
              <a:ext cx="9144000" cy="2310609"/>
            </a:xfrm>
            <a:custGeom>
              <a:avLst/>
              <a:gdLst>
                <a:gd name="T0" fmla="*/ 4739 w 7723"/>
                <a:gd name="T1" fmla="*/ 1306 h 2131"/>
                <a:gd name="T2" fmla="*/ 4897 w 7723"/>
                <a:gd name="T3" fmla="*/ 1712 h 2131"/>
                <a:gd name="T4" fmla="*/ 5103 w 7723"/>
                <a:gd name="T5" fmla="*/ 875 h 2131"/>
                <a:gd name="T6" fmla="*/ 5130 w 7723"/>
                <a:gd name="T7" fmla="*/ 1503 h 2131"/>
                <a:gd name="T8" fmla="*/ 5364 w 7723"/>
                <a:gd name="T9" fmla="*/ 727 h 2131"/>
                <a:gd name="T10" fmla="*/ 5576 w 7723"/>
                <a:gd name="T11" fmla="*/ 1478 h 2131"/>
                <a:gd name="T12" fmla="*/ 5583 w 7723"/>
                <a:gd name="T13" fmla="*/ 912 h 2131"/>
                <a:gd name="T14" fmla="*/ 5713 w 7723"/>
                <a:gd name="T15" fmla="*/ 1786 h 2131"/>
                <a:gd name="T16" fmla="*/ 5857 w 7723"/>
                <a:gd name="T17" fmla="*/ 899 h 2131"/>
                <a:gd name="T18" fmla="*/ 6008 w 7723"/>
                <a:gd name="T19" fmla="*/ 1712 h 2131"/>
                <a:gd name="T20" fmla="*/ 6091 w 7723"/>
                <a:gd name="T21" fmla="*/ 924 h 2131"/>
                <a:gd name="T22" fmla="*/ 6324 w 7723"/>
                <a:gd name="T23" fmla="*/ 1491 h 2131"/>
                <a:gd name="T24" fmla="*/ 6468 w 7723"/>
                <a:gd name="T25" fmla="*/ 949 h 2131"/>
                <a:gd name="T26" fmla="*/ 6509 w 7723"/>
                <a:gd name="T27" fmla="*/ 875 h 2131"/>
                <a:gd name="T28" fmla="*/ 6591 w 7723"/>
                <a:gd name="T29" fmla="*/ 899 h 2131"/>
                <a:gd name="T30" fmla="*/ 6667 w 7723"/>
                <a:gd name="T31" fmla="*/ 1417 h 2131"/>
                <a:gd name="T32" fmla="*/ 6790 w 7723"/>
                <a:gd name="T33" fmla="*/ 1207 h 2131"/>
                <a:gd name="T34" fmla="*/ 6948 w 7723"/>
                <a:gd name="T35" fmla="*/ 1146 h 2131"/>
                <a:gd name="T36" fmla="*/ 7133 w 7723"/>
                <a:gd name="T37" fmla="*/ 628 h 2131"/>
                <a:gd name="T38" fmla="*/ 7284 w 7723"/>
                <a:gd name="T39" fmla="*/ 1626 h 2131"/>
                <a:gd name="T40" fmla="*/ 7414 w 7723"/>
                <a:gd name="T41" fmla="*/ 616 h 2131"/>
                <a:gd name="T42" fmla="*/ 7579 w 7723"/>
                <a:gd name="T43" fmla="*/ 973 h 2131"/>
                <a:gd name="T44" fmla="*/ 7696 w 7723"/>
                <a:gd name="T45" fmla="*/ 1429 h 2131"/>
                <a:gd name="T46" fmla="*/ 0 w 7723"/>
                <a:gd name="T47" fmla="*/ 2131 h 2131"/>
                <a:gd name="T48" fmla="*/ 62 w 7723"/>
                <a:gd name="T49" fmla="*/ 1404 h 2131"/>
                <a:gd name="T50" fmla="*/ 459 w 7723"/>
                <a:gd name="T51" fmla="*/ 1515 h 2131"/>
                <a:gd name="T52" fmla="*/ 576 w 7723"/>
                <a:gd name="T53" fmla="*/ 1515 h 2131"/>
                <a:gd name="T54" fmla="*/ 651 w 7723"/>
                <a:gd name="T55" fmla="*/ 1688 h 2131"/>
                <a:gd name="T56" fmla="*/ 720 w 7723"/>
                <a:gd name="T57" fmla="*/ 1688 h 2131"/>
                <a:gd name="T58" fmla="*/ 1001 w 7723"/>
                <a:gd name="T59" fmla="*/ 1860 h 2131"/>
                <a:gd name="T60" fmla="*/ 1276 w 7723"/>
                <a:gd name="T61" fmla="*/ 0 h 2131"/>
                <a:gd name="T62" fmla="*/ 1543 w 7723"/>
                <a:gd name="T63" fmla="*/ 1860 h 2131"/>
                <a:gd name="T64" fmla="*/ 1564 w 7723"/>
                <a:gd name="T65" fmla="*/ 887 h 2131"/>
                <a:gd name="T66" fmla="*/ 1776 w 7723"/>
                <a:gd name="T67" fmla="*/ 283 h 2131"/>
                <a:gd name="T68" fmla="*/ 2064 w 7723"/>
                <a:gd name="T69" fmla="*/ 850 h 2131"/>
                <a:gd name="T70" fmla="*/ 2133 w 7723"/>
                <a:gd name="T71" fmla="*/ 715 h 2131"/>
                <a:gd name="T72" fmla="*/ 2332 w 7723"/>
                <a:gd name="T73" fmla="*/ 1109 h 2131"/>
                <a:gd name="T74" fmla="*/ 2352 w 7723"/>
                <a:gd name="T75" fmla="*/ 1860 h 2131"/>
                <a:gd name="T76" fmla="*/ 2538 w 7723"/>
                <a:gd name="T77" fmla="*/ 1232 h 2131"/>
                <a:gd name="T78" fmla="*/ 2682 w 7723"/>
                <a:gd name="T79" fmla="*/ 1602 h 2131"/>
                <a:gd name="T80" fmla="*/ 3141 w 7723"/>
                <a:gd name="T81" fmla="*/ 357 h 2131"/>
                <a:gd name="T82" fmla="*/ 3320 w 7723"/>
                <a:gd name="T83" fmla="*/ 1084 h 2131"/>
                <a:gd name="T84" fmla="*/ 3745 w 7723"/>
                <a:gd name="T85" fmla="*/ 1195 h 2131"/>
                <a:gd name="T86" fmla="*/ 3793 w 7723"/>
                <a:gd name="T87" fmla="*/ 1491 h 2131"/>
                <a:gd name="T88" fmla="*/ 3875 w 7723"/>
                <a:gd name="T89" fmla="*/ 1429 h 2131"/>
                <a:gd name="T90" fmla="*/ 3999 w 7723"/>
                <a:gd name="T91" fmla="*/ 986 h 2131"/>
                <a:gd name="T92" fmla="*/ 4156 w 7723"/>
                <a:gd name="T93" fmla="*/ 628 h 2131"/>
                <a:gd name="T94" fmla="*/ 4287 w 7723"/>
                <a:gd name="T95" fmla="*/ 1651 h 2131"/>
                <a:gd name="T96" fmla="*/ 4438 w 7723"/>
                <a:gd name="T97" fmla="*/ 641 h 2131"/>
                <a:gd name="T98" fmla="*/ 4623 w 7723"/>
                <a:gd name="T99" fmla="*/ 1133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23" h="2131">
                  <a:moveTo>
                    <a:pt x="4623" y="1133"/>
                  </a:moveTo>
                  <a:lnTo>
                    <a:pt x="4739" y="1133"/>
                  </a:lnTo>
                  <a:lnTo>
                    <a:pt x="4739" y="1306"/>
                  </a:lnTo>
                  <a:lnTo>
                    <a:pt x="4781" y="1220"/>
                  </a:lnTo>
                  <a:lnTo>
                    <a:pt x="4897" y="1220"/>
                  </a:lnTo>
                  <a:lnTo>
                    <a:pt x="4897" y="1712"/>
                  </a:lnTo>
                  <a:lnTo>
                    <a:pt x="4980" y="1712"/>
                  </a:lnTo>
                  <a:lnTo>
                    <a:pt x="4980" y="875"/>
                  </a:lnTo>
                  <a:lnTo>
                    <a:pt x="5103" y="875"/>
                  </a:lnTo>
                  <a:lnTo>
                    <a:pt x="5103" y="961"/>
                  </a:lnTo>
                  <a:lnTo>
                    <a:pt x="5130" y="1010"/>
                  </a:lnTo>
                  <a:lnTo>
                    <a:pt x="5130" y="1503"/>
                  </a:lnTo>
                  <a:lnTo>
                    <a:pt x="5247" y="1503"/>
                  </a:lnTo>
                  <a:lnTo>
                    <a:pt x="5247" y="727"/>
                  </a:lnTo>
                  <a:lnTo>
                    <a:pt x="5364" y="727"/>
                  </a:lnTo>
                  <a:lnTo>
                    <a:pt x="5480" y="949"/>
                  </a:lnTo>
                  <a:lnTo>
                    <a:pt x="5480" y="1478"/>
                  </a:lnTo>
                  <a:lnTo>
                    <a:pt x="5576" y="1478"/>
                  </a:lnTo>
                  <a:lnTo>
                    <a:pt x="5576" y="1700"/>
                  </a:lnTo>
                  <a:lnTo>
                    <a:pt x="5583" y="1700"/>
                  </a:lnTo>
                  <a:lnTo>
                    <a:pt x="5583" y="912"/>
                  </a:lnTo>
                  <a:lnTo>
                    <a:pt x="5713" y="912"/>
                  </a:lnTo>
                  <a:lnTo>
                    <a:pt x="5713" y="1257"/>
                  </a:lnTo>
                  <a:lnTo>
                    <a:pt x="5713" y="1786"/>
                  </a:lnTo>
                  <a:lnTo>
                    <a:pt x="5857" y="1786"/>
                  </a:lnTo>
                  <a:lnTo>
                    <a:pt x="5857" y="1257"/>
                  </a:lnTo>
                  <a:lnTo>
                    <a:pt x="5857" y="899"/>
                  </a:lnTo>
                  <a:lnTo>
                    <a:pt x="5988" y="899"/>
                  </a:lnTo>
                  <a:lnTo>
                    <a:pt x="5988" y="1712"/>
                  </a:lnTo>
                  <a:lnTo>
                    <a:pt x="6008" y="1712"/>
                  </a:lnTo>
                  <a:lnTo>
                    <a:pt x="6008" y="1491"/>
                  </a:lnTo>
                  <a:lnTo>
                    <a:pt x="6091" y="1491"/>
                  </a:lnTo>
                  <a:lnTo>
                    <a:pt x="6091" y="924"/>
                  </a:lnTo>
                  <a:lnTo>
                    <a:pt x="6207" y="715"/>
                  </a:lnTo>
                  <a:lnTo>
                    <a:pt x="6324" y="715"/>
                  </a:lnTo>
                  <a:lnTo>
                    <a:pt x="6324" y="1491"/>
                  </a:lnTo>
                  <a:lnTo>
                    <a:pt x="6440" y="1491"/>
                  </a:lnTo>
                  <a:lnTo>
                    <a:pt x="6440" y="986"/>
                  </a:lnTo>
                  <a:lnTo>
                    <a:pt x="6468" y="949"/>
                  </a:lnTo>
                  <a:lnTo>
                    <a:pt x="6468" y="899"/>
                  </a:lnTo>
                  <a:lnTo>
                    <a:pt x="6495" y="899"/>
                  </a:lnTo>
                  <a:lnTo>
                    <a:pt x="6509" y="875"/>
                  </a:lnTo>
                  <a:lnTo>
                    <a:pt x="6578" y="875"/>
                  </a:lnTo>
                  <a:lnTo>
                    <a:pt x="6578" y="899"/>
                  </a:lnTo>
                  <a:lnTo>
                    <a:pt x="6591" y="899"/>
                  </a:lnTo>
                  <a:lnTo>
                    <a:pt x="6591" y="1700"/>
                  </a:lnTo>
                  <a:lnTo>
                    <a:pt x="6667" y="1700"/>
                  </a:lnTo>
                  <a:lnTo>
                    <a:pt x="6667" y="1417"/>
                  </a:lnTo>
                  <a:lnTo>
                    <a:pt x="6674" y="1417"/>
                  </a:lnTo>
                  <a:lnTo>
                    <a:pt x="6674" y="1207"/>
                  </a:lnTo>
                  <a:lnTo>
                    <a:pt x="6790" y="1207"/>
                  </a:lnTo>
                  <a:lnTo>
                    <a:pt x="6831" y="1281"/>
                  </a:lnTo>
                  <a:lnTo>
                    <a:pt x="6831" y="1146"/>
                  </a:lnTo>
                  <a:lnTo>
                    <a:pt x="6948" y="1146"/>
                  </a:lnTo>
                  <a:lnTo>
                    <a:pt x="6948" y="801"/>
                  </a:lnTo>
                  <a:lnTo>
                    <a:pt x="7044" y="628"/>
                  </a:lnTo>
                  <a:lnTo>
                    <a:pt x="7133" y="628"/>
                  </a:lnTo>
                  <a:lnTo>
                    <a:pt x="7133" y="1478"/>
                  </a:lnTo>
                  <a:lnTo>
                    <a:pt x="7284" y="1478"/>
                  </a:lnTo>
                  <a:lnTo>
                    <a:pt x="7284" y="1626"/>
                  </a:lnTo>
                  <a:lnTo>
                    <a:pt x="7325" y="1626"/>
                  </a:lnTo>
                  <a:lnTo>
                    <a:pt x="7325" y="788"/>
                  </a:lnTo>
                  <a:lnTo>
                    <a:pt x="7414" y="616"/>
                  </a:lnTo>
                  <a:lnTo>
                    <a:pt x="7504" y="616"/>
                  </a:lnTo>
                  <a:lnTo>
                    <a:pt x="7504" y="973"/>
                  </a:lnTo>
                  <a:lnTo>
                    <a:pt x="7579" y="973"/>
                  </a:lnTo>
                  <a:lnTo>
                    <a:pt x="7579" y="468"/>
                  </a:lnTo>
                  <a:lnTo>
                    <a:pt x="7696" y="468"/>
                  </a:lnTo>
                  <a:lnTo>
                    <a:pt x="7696" y="1429"/>
                  </a:lnTo>
                  <a:lnTo>
                    <a:pt x="7723" y="1429"/>
                  </a:lnTo>
                  <a:lnTo>
                    <a:pt x="7723" y="2131"/>
                  </a:lnTo>
                  <a:lnTo>
                    <a:pt x="0" y="2131"/>
                  </a:lnTo>
                  <a:lnTo>
                    <a:pt x="0" y="1860"/>
                  </a:lnTo>
                  <a:lnTo>
                    <a:pt x="62" y="1860"/>
                  </a:lnTo>
                  <a:lnTo>
                    <a:pt x="62" y="1404"/>
                  </a:lnTo>
                  <a:lnTo>
                    <a:pt x="233" y="1404"/>
                  </a:lnTo>
                  <a:lnTo>
                    <a:pt x="233" y="1515"/>
                  </a:lnTo>
                  <a:lnTo>
                    <a:pt x="459" y="1515"/>
                  </a:lnTo>
                  <a:lnTo>
                    <a:pt x="459" y="1281"/>
                  </a:lnTo>
                  <a:lnTo>
                    <a:pt x="576" y="1281"/>
                  </a:lnTo>
                  <a:lnTo>
                    <a:pt x="576" y="1515"/>
                  </a:lnTo>
                  <a:lnTo>
                    <a:pt x="631" y="1515"/>
                  </a:lnTo>
                  <a:lnTo>
                    <a:pt x="631" y="1688"/>
                  </a:lnTo>
                  <a:lnTo>
                    <a:pt x="651" y="1688"/>
                  </a:lnTo>
                  <a:lnTo>
                    <a:pt x="651" y="1232"/>
                  </a:lnTo>
                  <a:lnTo>
                    <a:pt x="720" y="1232"/>
                  </a:lnTo>
                  <a:lnTo>
                    <a:pt x="720" y="1688"/>
                  </a:lnTo>
                  <a:lnTo>
                    <a:pt x="926" y="1688"/>
                  </a:lnTo>
                  <a:lnTo>
                    <a:pt x="926" y="1860"/>
                  </a:lnTo>
                  <a:lnTo>
                    <a:pt x="1001" y="1860"/>
                  </a:lnTo>
                  <a:lnTo>
                    <a:pt x="1001" y="1367"/>
                  </a:lnTo>
                  <a:lnTo>
                    <a:pt x="1276" y="1367"/>
                  </a:lnTo>
                  <a:lnTo>
                    <a:pt x="1276" y="0"/>
                  </a:lnTo>
                  <a:lnTo>
                    <a:pt x="1502" y="0"/>
                  </a:lnTo>
                  <a:lnTo>
                    <a:pt x="1502" y="1860"/>
                  </a:lnTo>
                  <a:lnTo>
                    <a:pt x="1543" y="1860"/>
                  </a:lnTo>
                  <a:lnTo>
                    <a:pt x="1543" y="1478"/>
                  </a:lnTo>
                  <a:lnTo>
                    <a:pt x="1564" y="1478"/>
                  </a:lnTo>
                  <a:lnTo>
                    <a:pt x="1564" y="887"/>
                  </a:lnTo>
                  <a:lnTo>
                    <a:pt x="1646" y="887"/>
                  </a:lnTo>
                  <a:lnTo>
                    <a:pt x="1646" y="628"/>
                  </a:lnTo>
                  <a:lnTo>
                    <a:pt x="1776" y="283"/>
                  </a:lnTo>
                  <a:lnTo>
                    <a:pt x="1968" y="283"/>
                  </a:lnTo>
                  <a:lnTo>
                    <a:pt x="1968" y="850"/>
                  </a:lnTo>
                  <a:lnTo>
                    <a:pt x="2064" y="850"/>
                  </a:lnTo>
                  <a:lnTo>
                    <a:pt x="2064" y="1109"/>
                  </a:lnTo>
                  <a:lnTo>
                    <a:pt x="2133" y="1109"/>
                  </a:lnTo>
                  <a:lnTo>
                    <a:pt x="2133" y="715"/>
                  </a:lnTo>
                  <a:lnTo>
                    <a:pt x="2291" y="715"/>
                  </a:lnTo>
                  <a:lnTo>
                    <a:pt x="2291" y="1109"/>
                  </a:lnTo>
                  <a:lnTo>
                    <a:pt x="2332" y="1109"/>
                  </a:lnTo>
                  <a:lnTo>
                    <a:pt x="2332" y="1478"/>
                  </a:lnTo>
                  <a:lnTo>
                    <a:pt x="2352" y="1478"/>
                  </a:lnTo>
                  <a:lnTo>
                    <a:pt x="2352" y="1860"/>
                  </a:lnTo>
                  <a:lnTo>
                    <a:pt x="2373" y="1860"/>
                  </a:lnTo>
                  <a:lnTo>
                    <a:pt x="2373" y="1232"/>
                  </a:lnTo>
                  <a:lnTo>
                    <a:pt x="2538" y="1232"/>
                  </a:lnTo>
                  <a:lnTo>
                    <a:pt x="2538" y="1688"/>
                  </a:lnTo>
                  <a:lnTo>
                    <a:pt x="2682" y="1688"/>
                  </a:lnTo>
                  <a:lnTo>
                    <a:pt x="2682" y="1602"/>
                  </a:lnTo>
                  <a:lnTo>
                    <a:pt x="2853" y="1306"/>
                  </a:lnTo>
                  <a:lnTo>
                    <a:pt x="2853" y="357"/>
                  </a:lnTo>
                  <a:lnTo>
                    <a:pt x="3141" y="357"/>
                  </a:lnTo>
                  <a:lnTo>
                    <a:pt x="3141" y="1392"/>
                  </a:lnTo>
                  <a:lnTo>
                    <a:pt x="3320" y="1392"/>
                  </a:lnTo>
                  <a:lnTo>
                    <a:pt x="3320" y="1084"/>
                  </a:lnTo>
                  <a:lnTo>
                    <a:pt x="3560" y="1367"/>
                  </a:lnTo>
                  <a:lnTo>
                    <a:pt x="3560" y="1195"/>
                  </a:lnTo>
                  <a:lnTo>
                    <a:pt x="3745" y="1195"/>
                  </a:lnTo>
                  <a:lnTo>
                    <a:pt x="3745" y="1367"/>
                  </a:lnTo>
                  <a:lnTo>
                    <a:pt x="3793" y="1367"/>
                  </a:lnTo>
                  <a:lnTo>
                    <a:pt x="3793" y="1491"/>
                  </a:lnTo>
                  <a:lnTo>
                    <a:pt x="3834" y="1491"/>
                  </a:lnTo>
                  <a:lnTo>
                    <a:pt x="3834" y="1429"/>
                  </a:lnTo>
                  <a:lnTo>
                    <a:pt x="3875" y="1429"/>
                  </a:lnTo>
                  <a:lnTo>
                    <a:pt x="3875" y="493"/>
                  </a:lnTo>
                  <a:lnTo>
                    <a:pt x="3999" y="493"/>
                  </a:lnTo>
                  <a:lnTo>
                    <a:pt x="3999" y="986"/>
                  </a:lnTo>
                  <a:lnTo>
                    <a:pt x="4074" y="986"/>
                  </a:lnTo>
                  <a:lnTo>
                    <a:pt x="4074" y="628"/>
                  </a:lnTo>
                  <a:lnTo>
                    <a:pt x="4156" y="628"/>
                  </a:lnTo>
                  <a:lnTo>
                    <a:pt x="4246" y="801"/>
                  </a:lnTo>
                  <a:lnTo>
                    <a:pt x="4246" y="1651"/>
                  </a:lnTo>
                  <a:lnTo>
                    <a:pt x="4287" y="1651"/>
                  </a:lnTo>
                  <a:lnTo>
                    <a:pt x="4287" y="1491"/>
                  </a:lnTo>
                  <a:lnTo>
                    <a:pt x="4438" y="1491"/>
                  </a:lnTo>
                  <a:lnTo>
                    <a:pt x="4438" y="641"/>
                  </a:lnTo>
                  <a:lnTo>
                    <a:pt x="4527" y="641"/>
                  </a:lnTo>
                  <a:lnTo>
                    <a:pt x="4623" y="813"/>
                  </a:lnTo>
                  <a:lnTo>
                    <a:pt x="4623" y="1133"/>
                  </a:lnTo>
                  <a:lnTo>
                    <a:pt x="4623" y="11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82" name="Rectangle 81"/>
            <p:cNvSpPr/>
            <p:nvPr/>
          </p:nvSpPr>
          <p:spPr>
            <a:xfrm>
              <a:off x="0" y="3177090"/>
              <a:ext cx="9144000" cy="196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9" name="Rectangle 58"/>
          <p:cNvSpPr/>
          <p:nvPr/>
        </p:nvSpPr>
        <p:spPr>
          <a:xfrm>
            <a:off x="0" y="-1"/>
            <a:ext cx="9144000" cy="5781676"/>
          </a:xfrm>
          <a:prstGeom prst="rect">
            <a:avLst/>
          </a:prstGeom>
          <a:solidFill>
            <a:schemeClr val="tx2">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3" name="Rectangle 42"/>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4" name="TextBox 43"/>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bg1"/>
                </a:solidFill>
              </a:rPr>
              <a:t>Digital Marketing Packages</a:t>
            </a:r>
          </a:p>
        </p:txBody>
      </p:sp>
      <p:sp>
        <p:nvSpPr>
          <p:cNvPr id="45" name="TextBox 44"/>
          <p:cNvSpPr txBox="1">
            <a:spLocks noChangeArrowheads="1"/>
          </p:cNvSpPr>
          <p:nvPr/>
        </p:nvSpPr>
        <p:spPr bwMode="auto">
          <a:xfrm>
            <a:off x="1500190" y="1390559"/>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sz="2000" b="1" dirty="0">
                <a:solidFill>
                  <a:schemeClr val="bg1"/>
                </a:solidFill>
                <a:latin typeface="+mn-lt"/>
              </a:rPr>
              <a:t>WEB DESIGN / DEVELOPMENT</a:t>
            </a:r>
          </a:p>
        </p:txBody>
      </p:sp>
      <p:sp>
        <p:nvSpPr>
          <p:cNvPr id="61" name="Flowchart: Off-page Connector 60"/>
          <p:cNvSpPr/>
          <p:nvPr/>
        </p:nvSpPr>
        <p:spPr>
          <a:xfrm>
            <a:off x="881641" y="1952626"/>
            <a:ext cx="557030" cy="741406"/>
          </a:xfrm>
          <a:prstGeom prst="flowChartOffpageConnector">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83" name="TextBox 82"/>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
        <p:nvSpPr>
          <p:cNvPr id="84" name="TextBox 83"/>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pic>
        <p:nvPicPr>
          <p:cNvPr id="85"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Flowchart: Off-page Connector 92"/>
          <p:cNvSpPr/>
          <p:nvPr/>
        </p:nvSpPr>
        <p:spPr>
          <a:xfrm>
            <a:off x="2293403" y="1981201"/>
            <a:ext cx="557030" cy="741406"/>
          </a:xfrm>
          <a:prstGeom prst="flowChartOffpageConnector">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solidFill>
                <a:srgbClr val="C00000"/>
              </a:solidFill>
            </a:endParaRPr>
          </a:p>
        </p:txBody>
      </p:sp>
      <p:sp>
        <p:nvSpPr>
          <p:cNvPr id="108" name="Flowchart: Off-page Connector 107"/>
          <p:cNvSpPr/>
          <p:nvPr/>
        </p:nvSpPr>
        <p:spPr>
          <a:xfrm>
            <a:off x="3749765" y="1952626"/>
            <a:ext cx="557030" cy="741406"/>
          </a:xfrm>
          <a:prstGeom prst="flowChartOffpageConnecto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11" name="Flowchart: Off-page Connector 110"/>
          <p:cNvSpPr/>
          <p:nvPr/>
        </p:nvSpPr>
        <p:spPr>
          <a:xfrm>
            <a:off x="5174168" y="1952626"/>
            <a:ext cx="557030" cy="741406"/>
          </a:xfrm>
          <a:prstGeom prst="flowChartOffpageConnecto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14" name="Flowchart: Off-page Connector 113"/>
          <p:cNvSpPr/>
          <p:nvPr/>
        </p:nvSpPr>
        <p:spPr>
          <a:xfrm>
            <a:off x="6519483" y="1952626"/>
            <a:ext cx="557030" cy="741406"/>
          </a:xfrm>
          <a:prstGeom prst="flowChartOffpageConnec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17" name="Flowchart: Off-page Connector 116"/>
          <p:cNvSpPr/>
          <p:nvPr/>
        </p:nvSpPr>
        <p:spPr>
          <a:xfrm>
            <a:off x="7850869" y="1952626"/>
            <a:ext cx="557030" cy="741406"/>
          </a:xfrm>
          <a:prstGeom prst="flowChartOffpageConnecto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20" name="Flowchart: Off-page Connector 119"/>
          <p:cNvSpPr/>
          <p:nvPr/>
        </p:nvSpPr>
        <p:spPr>
          <a:xfrm>
            <a:off x="881641" y="3771901"/>
            <a:ext cx="557030" cy="741406"/>
          </a:xfrm>
          <a:prstGeom prst="flowChartOffpageConnector">
            <a:avLst/>
          </a:prstGeom>
          <a:solidFill>
            <a:srgbClr val="EB9743"/>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23" name="Flowchart: Off-page Connector 122"/>
          <p:cNvSpPr/>
          <p:nvPr/>
        </p:nvSpPr>
        <p:spPr>
          <a:xfrm>
            <a:off x="2293403" y="3771901"/>
            <a:ext cx="557030" cy="741406"/>
          </a:xfrm>
          <a:prstGeom prst="flowChartOffpageConnector">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26" name="Flowchart: Off-page Connector 125"/>
          <p:cNvSpPr/>
          <p:nvPr/>
        </p:nvSpPr>
        <p:spPr>
          <a:xfrm>
            <a:off x="3749765" y="3771901"/>
            <a:ext cx="557030" cy="741406"/>
          </a:xfrm>
          <a:prstGeom prst="flowChartOffpageConnector">
            <a:avLst/>
          </a:prstGeom>
          <a:solidFill>
            <a:srgbClr val="95A5A6"/>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29" name="Flowchart: Off-page Connector 128"/>
          <p:cNvSpPr/>
          <p:nvPr/>
        </p:nvSpPr>
        <p:spPr>
          <a:xfrm>
            <a:off x="5174168" y="3771901"/>
            <a:ext cx="557030" cy="741406"/>
          </a:xfrm>
          <a:prstGeom prst="flowChartOffpageConnector">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solidFill>
                <a:srgbClr val="C00000"/>
              </a:solidFill>
            </a:endParaRPr>
          </a:p>
        </p:txBody>
      </p:sp>
      <p:sp>
        <p:nvSpPr>
          <p:cNvPr id="132" name="Flowchart: Off-page Connector 131"/>
          <p:cNvSpPr/>
          <p:nvPr/>
        </p:nvSpPr>
        <p:spPr>
          <a:xfrm>
            <a:off x="6519483" y="3771901"/>
            <a:ext cx="557030" cy="741406"/>
          </a:xfrm>
          <a:prstGeom prst="flowChartOffpageConnector">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35" name="Flowchart: Off-page Connector 134"/>
          <p:cNvSpPr/>
          <p:nvPr/>
        </p:nvSpPr>
        <p:spPr>
          <a:xfrm>
            <a:off x="7850869" y="3771901"/>
            <a:ext cx="557030" cy="741406"/>
          </a:xfrm>
          <a:prstGeom prst="flowChartOffpageConnector">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37" name="TextBox 136"/>
          <p:cNvSpPr txBox="1"/>
          <p:nvPr/>
        </p:nvSpPr>
        <p:spPr>
          <a:xfrm>
            <a:off x="467591" y="2779757"/>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WordPress</a:t>
            </a:r>
            <a:br>
              <a:rPr lang="en-US" sz="1200" dirty="0">
                <a:solidFill>
                  <a:schemeClr val="bg1"/>
                </a:solidFill>
              </a:rPr>
            </a:br>
            <a:r>
              <a:rPr lang="en-US" sz="1200" dirty="0">
                <a:solidFill>
                  <a:schemeClr val="bg1"/>
                </a:solidFill>
              </a:rPr>
              <a:t>Custom Website</a:t>
            </a:r>
          </a:p>
        </p:txBody>
      </p:sp>
      <p:sp>
        <p:nvSpPr>
          <p:cNvPr id="138" name="TextBox 137"/>
          <p:cNvSpPr txBox="1"/>
          <p:nvPr/>
        </p:nvSpPr>
        <p:spPr>
          <a:xfrm>
            <a:off x="1876593" y="2779757"/>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Responsive</a:t>
            </a:r>
            <a:br>
              <a:rPr lang="en-US" sz="1200" dirty="0">
                <a:solidFill>
                  <a:schemeClr val="bg1"/>
                </a:solidFill>
              </a:rPr>
            </a:br>
            <a:r>
              <a:rPr lang="en-US" sz="1200" dirty="0">
                <a:solidFill>
                  <a:schemeClr val="bg1"/>
                </a:solidFill>
              </a:rPr>
              <a:t>Website</a:t>
            </a:r>
            <a:endParaRPr lang="en-US" sz="1200" b="1" dirty="0">
              <a:solidFill>
                <a:schemeClr val="bg1"/>
              </a:solidFill>
            </a:endParaRPr>
          </a:p>
        </p:txBody>
      </p:sp>
      <p:sp>
        <p:nvSpPr>
          <p:cNvPr id="139" name="TextBox 138"/>
          <p:cNvSpPr txBox="1"/>
          <p:nvPr/>
        </p:nvSpPr>
        <p:spPr>
          <a:xfrm>
            <a:off x="3336376" y="2779757"/>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err="1">
                <a:solidFill>
                  <a:schemeClr val="bg1"/>
                </a:solidFill>
              </a:rPr>
              <a:t>eCommerce</a:t>
            </a:r>
            <a:r>
              <a:rPr lang="en-US" sz="1200" dirty="0">
                <a:solidFill>
                  <a:schemeClr val="bg1"/>
                </a:solidFill>
              </a:rPr>
              <a:t/>
            </a:r>
            <a:br>
              <a:rPr lang="en-US" sz="1200" dirty="0">
                <a:solidFill>
                  <a:schemeClr val="bg1"/>
                </a:solidFill>
              </a:rPr>
            </a:br>
            <a:r>
              <a:rPr lang="en-US" sz="1200" dirty="0">
                <a:solidFill>
                  <a:schemeClr val="bg1"/>
                </a:solidFill>
              </a:rPr>
              <a:t>Website</a:t>
            </a:r>
            <a:endParaRPr lang="en-US" sz="1200" b="1" dirty="0">
              <a:solidFill>
                <a:schemeClr val="bg1"/>
              </a:solidFill>
            </a:endParaRPr>
          </a:p>
        </p:txBody>
      </p:sp>
      <p:sp>
        <p:nvSpPr>
          <p:cNvPr id="140" name="TextBox 139"/>
          <p:cNvSpPr txBox="1"/>
          <p:nvPr/>
        </p:nvSpPr>
        <p:spPr>
          <a:xfrm>
            <a:off x="4753026" y="2779757"/>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Joomla</a:t>
            </a:r>
            <a:br>
              <a:rPr lang="en-US" sz="1200" dirty="0">
                <a:solidFill>
                  <a:schemeClr val="bg1"/>
                </a:solidFill>
              </a:rPr>
            </a:br>
            <a:r>
              <a:rPr lang="en-US" sz="1200" dirty="0">
                <a:solidFill>
                  <a:schemeClr val="bg1"/>
                </a:solidFill>
              </a:rPr>
              <a:t>Website</a:t>
            </a:r>
            <a:endParaRPr lang="en-US" sz="1200" b="1" dirty="0">
              <a:solidFill>
                <a:schemeClr val="bg1"/>
              </a:solidFill>
            </a:endParaRPr>
          </a:p>
        </p:txBody>
      </p:sp>
      <p:sp>
        <p:nvSpPr>
          <p:cNvPr id="141" name="TextBox 140"/>
          <p:cNvSpPr txBox="1"/>
          <p:nvPr/>
        </p:nvSpPr>
        <p:spPr>
          <a:xfrm>
            <a:off x="6091755" y="2779757"/>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UI / UX</a:t>
            </a:r>
            <a:br>
              <a:rPr lang="en-US" sz="1200" dirty="0">
                <a:solidFill>
                  <a:schemeClr val="bg1"/>
                </a:solidFill>
              </a:rPr>
            </a:br>
            <a:r>
              <a:rPr lang="en-US" sz="1200" dirty="0">
                <a:solidFill>
                  <a:schemeClr val="bg1"/>
                </a:solidFill>
              </a:rPr>
              <a:t>Design</a:t>
            </a:r>
            <a:endParaRPr lang="en-US" sz="1200" b="1" dirty="0">
              <a:solidFill>
                <a:schemeClr val="bg1"/>
              </a:solidFill>
            </a:endParaRPr>
          </a:p>
        </p:txBody>
      </p:sp>
      <p:sp>
        <p:nvSpPr>
          <p:cNvPr id="142" name="TextBox 141"/>
          <p:cNvSpPr txBox="1"/>
          <p:nvPr/>
        </p:nvSpPr>
        <p:spPr>
          <a:xfrm>
            <a:off x="7343776" y="2779757"/>
            <a:ext cx="1602804"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Professional Website Designing</a:t>
            </a:r>
            <a:endParaRPr lang="en-US" sz="1200" b="1" dirty="0">
              <a:solidFill>
                <a:schemeClr val="bg1"/>
              </a:solidFill>
            </a:endParaRPr>
          </a:p>
        </p:txBody>
      </p:sp>
      <p:sp>
        <p:nvSpPr>
          <p:cNvPr id="143" name="TextBox 142"/>
          <p:cNvSpPr txBox="1"/>
          <p:nvPr/>
        </p:nvSpPr>
        <p:spPr>
          <a:xfrm>
            <a:off x="477116"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Mobile</a:t>
            </a:r>
            <a:br>
              <a:rPr lang="en-US" sz="1200" dirty="0">
                <a:solidFill>
                  <a:schemeClr val="bg1"/>
                </a:solidFill>
              </a:rPr>
            </a:br>
            <a:r>
              <a:rPr lang="en-US" sz="1200" dirty="0">
                <a:solidFill>
                  <a:schemeClr val="bg1"/>
                </a:solidFill>
              </a:rPr>
              <a:t>Website</a:t>
            </a:r>
            <a:endParaRPr lang="en-US" sz="1200" b="1" dirty="0">
              <a:solidFill>
                <a:schemeClr val="bg1"/>
              </a:solidFill>
            </a:endParaRPr>
          </a:p>
        </p:txBody>
      </p:sp>
      <p:sp>
        <p:nvSpPr>
          <p:cNvPr id="144" name="TextBox 143"/>
          <p:cNvSpPr txBox="1"/>
          <p:nvPr/>
        </p:nvSpPr>
        <p:spPr>
          <a:xfrm>
            <a:off x="1876593"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Landing Page</a:t>
            </a:r>
            <a:br>
              <a:rPr lang="en-US" sz="1200" dirty="0">
                <a:solidFill>
                  <a:schemeClr val="bg1"/>
                </a:solidFill>
              </a:rPr>
            </a:br>
            <a:r>
              <a:rPr lang="en-US" sz="1200" dirty="0">
                <a:solidFill>
                  <a:schemeClr val="bg1"/>
                </a:solidFill>
              </a:rPr>
              <a:t>Creation</a:t>
            </a:r>
            <a:endParaRPr lang="en-US" sz="1200" b="1" dirty="0">
              <a:solidFill>
                <a:schemeClr val="bg1"/>
              </a:solidFill>
            </a:endParaRPr>
          </a:p>
        </p:txBody>
      </p:sp>
      <p:sp>
        <p:nvSpPr>
          <p:cNvPr id="145" name="TextBox 144"/>
          <p:cNvSpPr txBox="1"/>
          <p:nvPr/>
        </p:nvSpPr>
        <p:spPr>
          <a:xfrm>
            <a:off x="3326851"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Infographic</a:t>
            </a:r>
            <a:br>
              <a:rPr lang="en-US" sz="1200" dirty="0">
                <a:solidFill>
                  <a:schemeClr val="bg1"/>
                </a:solidFill>
              </a:rPr>
            </a:br>
            <a:r>
              <a:rPr lang="en-US" sz="1200" dirty="0">
                <a:solidFill>
                  <a:schemeClr val="bg1"/>
                </a:solidFill>
              </a:rPr>
              <a:t>Creation </a:t>
            </a:r>
            <a:endParaRPr lang="en-US" sz="1200" b="1" dirty="0">
              <a:solidFill>
                <a:schemeClr val="bg1"/>
              </a:solidFill>
            </a:endParaRPr>
          </a:p>
        </p:txBody>
      </p:sp>
      <p:sp>
        <p:nvSpPr>
          <p:cNvPr id="146" name="TextBox 145"/>
          <p:cNvSpPr txBox="1"/>
          <p:nvPr/>
        </p:nvSpPr>
        <p:spPr>
          <a:xfrm>
            <a:off x="4753026"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Video</a:t>
            </a:r>
            <a:br>
              <a:rPr lang="en-US" sz="1200" dirty="0">
                <a:solidFill>
                  <a:schemeClr val="bg1"/>
                </a:solidFill>
              </a:rPr>
            </a:br>
            <a:r>
              <a:rPr lang="en-US" sz="1200" dirty="0">
                <a:solidFill>
                  <a:schemeClr val="bg1"/>
                </a:solidFill>
              </a:rPr>
              <a:t>Creation</a:t>
            </a:r>
            <a:endParaRPr lang="en-US" sz="1200" b="1" dirty="0">
              <a:solidFill>
                <a:schemeClr val="bg1"/>
              </a:solidFill>
            </a:endParaRPr>
          </a:p>
        </p:txBody>
      </p:sp>
      <p:sp>
        <p:nvSpPr>
          <p:cNvPr id="147" name="TextBox 146"/>
          <p:cNvSpPr txBox="1"/>
          <p:nvPr/>
        </p:nvSpPr>
        <p:spPr>
          <a:xfrm>
            <a:off x="6101280"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Logo</a:t>
            </a:r>
            <a:br>
              <a:rPr lang="en-US" sz="1200" dirty="0">
                <a:solidFill>
                  <a:schemeClr val="bg1"/>
                </a:solidFill>
              </a:rPr>
            </a:br>
            <a:r>
              <a:rPr lang="en-US" sz="1200" dirty="0">
                <a:solidFill>
                  <a:schemeClr val="bg1"/>
                </a:solidFill>
              </a:rPr>
              <a:t>Creation</a:t>
            </a:r>
            <a:endParaRPr lang="en-US" sz="1200" b="1" dirty="0">
              <a:solidFill>
                <a:schemeClr val="bg1"/>
              </a:solidFill>
            </a:endParaRPr>
          </a:p>
        </p:txBody>
      </p:sp>
      <p:sp>
        <p:nvSpPr>
          <p:cNvPr id="148" name="TextBox 147"/>
          <p:cNvSpPr txBox="1"/>
          <p:nvPr/>
        </p:nvSpPr>
        <p:spPr>
          <a:xfrm>
            <a:off x="7442738" y="4533789"/>
            <a:ext cx="1390650" cy="467401"/>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dirty="0">
                <a:solidFill>
                  <a:schemeClr val="bg1"/>
                </a:solidFill>
              </a:rPr>
              <a:t>Banner</a:t>
            </a:r>
            <a:br>
              <a:rPr lang="en-US" sz="1200" dirty="0">
                <a:solidFill>
                  <a:schemeClr val="bg1"/>
                </a:solidFill>
              </a:rPr>
            </a:br>
            <a:r>
              <a:rPr lang="en-US" sz="1200" dirty="0">
                <a:solidFill>
                  <a:schemeClr val="bg1"/>
                </a:solidFill>
              </a:rPr>
              <a:t>Creation</a:t>
            </a:r>
          </a:p>
        </p:txBody>
      </p:sp>
      <p:pic>
        <p:nvPicPr>
          <p:cNvPr id="149" name="Picture 1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024" y="2090646"/>
            <a:ext cx="376735" cy="376735"/>
          </a:xfrm>
          <a:prstGeom prst="rect">
            <a:avLst/>
          </a:prstGeom>
        </p:spPr>
      </p:pic>
      <p:pic>
        <p:nvPicPr>
          <p:cNvPr id="150" name="Picture 1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3551" y="2090646"/>
            <a:ext cx="376735" cy="376735"/>
          </a:xfrm>
          <a:prstGeom prst="rect">
            <a:avLst/>
          </a:prstGeom>
        </p:spPr>
      </p:pic>
      <p:pic>
        <p:nvPicPr>
          <p:cNvPr id="151" name="Picture 1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3810" y="2090646"/>
            <a:ext cx="376735" cy="376735"/>
          </a:xfrm>
          <a:prstGeom prst="rect">
            <a:avLst/>
          </a:prstGeom>
        </p:spPr>
      </p:pic>
      <p:pic>
        <p:nvPicPr>
          <p:cNvPr id="152" name="Picture 1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9985" y="2090646"/>
            <a:ext cx="376735" cy="376735"/>
          </a:xfrm>
          <a:prstGeom prst="rect">
            <a:avLst/>
          </a:prstGeom>
        </p:spPr>
      </p:pic>
      <p:pic>
        <p:nvPicPr>
          <p:cNvPr id="153" name="Picture 1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08239" y="2090646"/>
            <a:ext cx="376735" cy="376735"/>
          </a:xfrm>
          <a:prstGeom prst="rect">
            <a:avLst/>
          </a:prstGeom>
        </p:spPr>
      </p:pic>
      <p:pic>
        <p:nvPicPr>
          <p:cNvPr id="154" name="Picture 15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31836" y="2090646"/>
            <a:ext cx="376735" cy="376735"/>
          </a:xfrm>
          <a:prstGeom prst="rect">
            <a:avLst/>
          </a:prstGeom>
        </p:spPr>
      </p:pic>
      <p:pic>
        <p:nvPicPr>
          <p:cNvPr id="155" name="Picture 15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65024" y="3897085"/>
            <a:ext cx="376735" cy="376735"/>
          </a:xfrm>
          <a:prstGeom prst="rect">
            <a:avLst/>
          </a:prstGeom>
        </p:spPr>
      </p:pic>
      <p:pic>
        <p:nvPicPr>
          <p:cNvPr id="156" name="Picture 15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83551" y="3897085"/>
            <a:ext cx="376735" cy="376735"/>
          </a:xfrm>
          <a:prstGeom prst="rect">
            <a:avLst/>
          </a:prstGeom>
        </p:spPr>
      </p:pic>
      <p:pic>
        <p:nvPicPr>
          <p:cNvPr id="157" name="Picture 15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3810" y="3897085"/>
            <a:ext cx="376735" cy="376735"/>
          </a:xfrm>
          <a:prstGeom prst="rect">
            <a:avLst/>
          </a:prstGeom>
        </p:spPr>
      </p:pic>
      <p:pic>
        <p:nvPicPr>
          <p:cNvPr id="158" name="Picture 15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9985" y="3897085"/>
            <a:ext cx="376735" cy="376735"/>
          </a:xfrm>
          <a:prstGeom prst="rect">
            <a:avLst/>
          </a:prstGeom>
        </p:spPr>
      </p:pic>
      <p:pic>
        <p:nvPicPr>
          <p:cNvPr id="159" name="Picture 15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08239" y="3897085"/>
            <a:ext cx="376735" cy="376735"/>
          </a:xfrm>
          <a:prstGeom prst="rect">
            <a:avLst/>
          </a:prstGeom>
        </p:spPr>
      </p:pic>
      <p:pic>
        <p:nvPicPr>
          <p:cNvPr id="160" name="Picture 15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31836" y="3897085"/>
            <a:ext cx="376735" cy="376735"/>
          </a:xfrm>
          <a:prstGeom prst="rect">
            <a:avLst/>
          </a:prstGeom>
        </p:spPr>
      </p:pic>
    </p:spTree>
    <p:extLst>
      <p:ext uri="{BB962C8B-B14F-4D97-AF65-F5344CB8AC3E}">
        <p14:creationId xmlns:p14="http://schemas.microsoft.com/office/powerpoint/2010/main" val="350504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51369" y="895514"/>
            <a:ext cx="7441264" cy="5548418"/>
            <a:chOff x="125506" y="98611"/>
            <a:chExt cx="8910923" cy="6644236"/>
          </a:xfrm>
        </p:grpSpPr>
        <p:sp>
          <p:nvSpPr>
            <p:cNvPr id="8" name="Rectangle 7"/>
            <p:cNvSpPr/>
            <p:nvPr/>
          </p:nvSpPr>
          <p:spPr>
            <a:xfrm>
              <a:off x="125506" y="98611"/>
              <a:ext cx="2859741" cy="1851088"/>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128687" y="98612"/>
              <a:ext cx="2859741" cy="2357718"/>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6149798" y="98611"/>
              <a:ext cx="2859741" cy="2922495"/>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52396" y="2103475"/>
              <a:ext cx="2859741" cy="270734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3155577" y="2617772"/>
              <a:ext cx="2859741" cy="2707282"/>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6176688" y="3211856"/>
              <a:ext cx="2859741" cy="2113259"/>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25506" y="5460773"/>
              <a:ext cx="8910923" cy="1282074"/>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147221" y="1072537"/>
              <a:ext cx="2816310" cy="616404"/>
            </a:xfrm>
            <a:prstGeom prst="rect">
              <a:avLst/>
            </a:prstGeom>
            <a:noFill/>
          </p:spPr>
          <p:txBody>
            <a:bodyPr wrap="square" rtlCol="0">
              <a:spAutoFit/>
            </a:bodyPr>
            <a:lstStyle/>
            <a:p>
              <a:pPr algn="ctr"/>
              <a:r>
                <a:rPr lang="en-US" sz="900" dirty="0">
                  <a:solidFill>
                    <a:srgbClr val="8E8E8E"/>
                  </a:solidFill>
                </a:rPr>
                <a:t>Our first brand created in 2003. Created to help small businesses grow online without breaking their pockets.</a:t>
              </a:r>
            </a:p>
          </p:txBody>
        </p:sp>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770" y="200487"/>
              <a:ext cx="2193213" cy="691195"/>
            </a:xfrm>
            <a:prstGeom prst="rect">
              <a:avLst/>
            </a:prstGeom>
          </p:spPr>
        </p:pic>
        <p:sp>
          <p:nvSpPr>
            <p:cNvPr id="19" name="TextBox 18"/>
            <p:cNvSpPr txBox="1"/>
            <p:nvPr/>
          </p:nvSpPr>
          <p:spPr>
            <a:xfrm>
              <a:off x="3218334" y="1215975"/>
              <a:ext cx="2680446" cy="784515"/>
            </a:xfrm>
            <a:prstGeom prst="rect">
              <a:avLst/>
            </a:prstGeom>
            <a:noFill/>
          </p:spPr>
          <p:txBody>
            <a:bodyPr wrap="square" rtlCol="0">
              <a:spAutoFit/>
            </a:bodyPr>
            <a:lstStyle/>
            <a:p>
              <a:pPr algn="ctr">
                <a:spcBef>
                  <a:spcPts val="139"/>
                </a:spcBef>
                <a:spcAft>
                  <a:spcPts val="139"/>
                </a:spcAft>
              </a:pPr>
              <a:r>
                <a:rPr lang="en-US" sz="900" dirty="0">
                  <a:solidFill>
                    <a:srgbClr val="8E8E8E"/>
                  </a:solidFill>
                </a:rPr>
                <a:t>Agencies loved our white label dashboard and services. Hence </a:t>
              </a:r>
              <a:r>
                <a:rPr lang="en-US" sz="900" dirty="0" err="1">
                  <a:solidFill>
                    <a:srgbClr val="8E8E8E"/>
                  </a:solidFill>
                </a:rPr>
                <a:t>AgencyPlatform</a:t>
              </a:r>
              <a:r>
                <a:rPr lang="en-US" sz="900" dirty="0">
                  <a:solidFill>
                    <a:srgbClr val="8E8E8E"/>
                  </a:solidFill>
                </a:rPr>
                <a:t> brand was created in 2009 to exclusively service agencies.</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4884" y="352578"/>
              <a:ext cx="2287346" cy="673893"/>
            </a:xfrm>
            <a:prstGeom prst="rect">
              <a:avLst/>
            </a:prstGeom>
          </p:spPr>
        </p:pic>
        <p:sp>
          <p:nvSpPr>
            <p:cNvPr id="21" name="TextBox 20"/>
            <p:cNvSpPr txBox="1"/>
            <p:nvPr/>
          </p:nvSpPr>
          <p:spPr>
            <a:xfrm>
              <a:off x="6163243" y="973922"/>
              <a:ext cx="2832851" cy="1488088"/>
            </a:xfrm>
            <a:prstGeom prst="rect">
              <a:avLst/>
            </a:prstGeom>
            <a:noFill/>
          </p:spPr>
          <p:txBody>
            <a:bodyPr wrap="square" rtlCol="0">
              <a:spAutoFit/>
            </a:bodyPr>
            <a:lstStyle/>
            <a:p>
              <a:pPr algn="ctr">
                <a:spcBef>
                  <a:spcPts val="119"/>
                </a:spcBef>
                <a:spcAft>
                  <a:spcPts val="119"/>
                </a:spcAft>
              </a:pPr>
              <a:r>
                <a:rPr lang="en-US" sz="900" dirty="0">
                  <a:solidFill>
                    <a:srgbClr val="8E8E8E"/>
                  </a:solidFill>
                </a:rPr>
                <a:t>We have been fortunate to be working with franchisors via agencies. In fact we were so successful that agencies and franchisors asked us to create a separate digital marketing dashboard for franchisors and multi location businesses. That’s how LocalBiz360 Digital Marketing platform for Franchises was</a:t>
              </a:r>
            </a:p>
            <a:p>
              <a:pPr algn="ctr">
                <a:spcBef>
                  <a:spcPts val="119"/>
                </a:spcBef>
                <a:spcAft>
                  <a:spcPts val="119"/>
                </a:spcAft>
              </a:pPr>
              <a:r>
                <a:rPr lang="en-US" sz="900" dirty="0">
                  <a:solidFill>
                    <a:srgbClr val="8E8E8E"/>
                  </a:solidFill>
                </a:rPr>
                <a:t>created in 2014.</a:t>
              </a: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5995" y="233080"/>
              <a:ext cx="2287346" cy="626009"/>
            </a:xfrm>
            <a:prstGeom prst="rect">
              <a:avLst/>
            </a:prstGeom>
          </p:spPr>
        </p:pic>
        <p:sp>
          <p:nvSpPr>
            <p:cNvPr id="23" name="TextBox 22"/>
            <p:cNvSpPr txBox="1"/>
            <p:nvPr/>
          </p:nvSpPr>
          <p:spPr>
            <a:xfrm>
              <a:off x="277902" y="3211854"/>
              <a:ext cx="2608730" cy="1120736"/>
            </a:xfrm>
            <a:prstGeom prst="rect">
              <a:avLst/>
            </a:prstGeom>
            <a:noFill/>
          </p:spPr>
          <p:txBody>
            <a:bodyPr wrap="square" rtlCol="0">
              <a:spAutoFit/>
            </a:bodyPr>
            <a:lstStyle/>
            <a:p>
              <a:pPr algn="ctr"/>
              <a:r>
                <a:rPr lang="en-US" sz="900" dirty="0">
                  <a:solidFill>
                    <a:srgbClr val="8E8E8E"/>
                  </a:solidFill>
                </a:rPr>
                <a:t>We dabbled in performance marketing and were so successful that we created our own performance marketing network called eAffiliatez in 2005. Currently serving hundreds of </a:t>
              </a:r>
              <a:r>
                <a:rPr lang="en-US" sz="900" dirty="0" err="1">
                  <a:solidFill>
                    <a:srgbClr val="8E8E8E"/>
                  </a:solidFill>
                </a:rPr>
                <a:t>mechants</a:t>
              </a:r>
              <a:r>
                <a:rPr lang="en-US" sz="900" dirty="0">
                  <a:solidFill>
                    <a:srgbClr val="8E8E8E"/>
                  </a:solidFill>
                </a:rPr>
                <a:t> and thousands of affiliates.</a:t>
              </a: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222" y="2405856"/>
              <a:ext cx="1834088" cy="688610"/>
            </a:xfrm>
            <a:prstGeom prst="rect">
              <a:avLst/>
            </a:prstGeom>
          </p:spPr>
        </p:pic>
        <p:sp>
          <p:nvSpPr>
            <p:cNvPr id="25" name="TextBox 24"/>
            <p:cNvSpPr txBox="1"/>
            <p:nvPr/>
          </p:nvSpPr>
          <p:spPr>
            <a:xfrm>
              <a:off x="3285565" y="3574388"/>
              <a:ext cx="2599764" cy="1288845"/>
            </a:xfrm>
            <a:prstGeom prst="rect">
              <a:avLst/>
            </a:prstGeom>
            <a:noFill/>
          </p:spPr>
          <p:txBody>
            <a:bodyPr wrap="square" rtlCol="0">
              <a:spAutoFit/>
            </a:bodyPr>
            <a:lstStyle/>
            <a:p>
              <a:pPr algn="ctr"/>
              <a:r>
                <a:rPr lang="en-US" sz="900" dirty="0">
                  <a:solidFill>
                    <a:srgbClr val="8E8E8E"/>
                  </a:solidFill>
                </a:rPr>
                <a:t>Many of our larger agencies and clients wanted priority support and strategic consulting and training. Hence SM Marketing was created to provide cutting edge digital marketing consulting to agencies which have 500+ accounts and a few million dollars in billing. </a:t>
              </a:r>
            </a:p>
          </p:txBody>
        </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09615" y="2724993"/>
              <a:ext cx="1151665" cy="757471"/>
            </a:xfrm>
            <a:prstGeom prst="rect">
              <a:avLst/>
            </a:prstGeom>
          </p:spPr>
        </p:pic>
        <p:sp>
          <p:nvSpPr>
            <p:cNvPr id="27" name="TextBox 26"/>
            <p:cNvSpPr txBox="1"/>
            <p:nvPr/>
          </p:nvSpPr>
          <p:spPr>
            <a:xfrm>
              <a:off x="6190133" y="3933048"/>
              <a:ext cx="2832851" cy="952625"/>
            </a:xfrm>
            <a:prstGeom prst="rect">
              <a:avLst/>
            </a:prstGeom>
            <a:noFill/>
          </p:spPr>
          <p:txBody>
            <a:bodyPr wrap="square" rtlCol="0">
              <a:spAutoFit/>
            </a:bodyPr>
            <a:lstStyle/>
            <a:p>
              <a:pPr algn="ctr"/>
              <a:r>
                <a:rPr lang="en-US" sz="900" dirty="0">
                  <a:solidFill>
                    <a:srgbClr val="8E8E8E"/>
                  </a:solidFill>
                </a:rPr>
                <a:t>We launched our Web Analytics app </a:t>
              </a:r>
              <a:r>
                <a:rPr lang="en-US" sz="900" dirty="0" err="1">
                  <a:solidFill>
                    <a:srgbClr val="8E8E8E"/>
                  </a:solidFill>
                </a:rPr>
                <a:t>eReportz</a:t>
              </a:r>
              <a:r>
                <a:rPr lang="en-US" sz="900" dirty="0">
                  <a:solidFill>
                    <a:srgbClr val="8E8E8E"/>
                  </a:solidFill>
                </a:rPr>
                <a:t> to analyze Pay Per Click performance. Features include comprehensive PPC audit, </a:t>
              </a:r>
              <a:r>
                <a:rPr lang="en-US" sz="900" dirty="0" err="1">
                  <a:solidFill>
                    <a:srgbClr val="8E8E8E"/>
                  </a:solidFill>
                </a:rPr>
                <a:t>Adtext</a:t>
              </a:r>
              <a:r>
                <a:rPr lang="en-US" sz="900" dirty="0">
                  <a:solidFill>
                    <a:srgbClr val="8E8E8E"/>
                  </a:solidFill>
                </a:rPr>
                <a:t> comparison, top performing keywords, quality score analysis and weekly reporting.</a:t>
              </a:r>
            </a:p>
          </p:txBody>
        </p:sp>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9514" y="3346052"/>
              <a:ext cx="1834088" cy="519553"/>
            </a:xfrm>
            <a:prstGeom prst="rect">
              <a:avLst/>
            </a:prstGeom>
          </p:spPr>
        </p:pic>
        <p:sp>
          <p:nvSpPr>
            <p:cNvPr id="29" name="TextBox 28"/>
            <p:cNvSpPr txBox="1"/>
            <p:nvPr/>
          </p:nvSpPr>
          <p:spPr>
            <a:xfrm>
              <a:off x="2617705" y="5593979"/>
              <a:ext cx="6213711" cy="784515"/>
            </a:xfrm>
            <a:prstGeom prst="rect">
              <a:avLst/>
            </a:prstGeom>
            <a:noFill/>
          </p:spPr>
          <p:txBody>
            <a:bodyPr wrap="square" rtlCol="0">
              <a:spAutoFit/>
            </a:bodyPr>
            <a:lstStyle/>
            <a:p>
              <a:r>
                <a:rPr lang="en-US" sz="900" dirty="0">
                  <a:solidFill>
                    <a:srgbClr val="8E8E8E"/>
                  </a:solidFill>
                </a:rPr>
                <a:t>We have been so successful in creating software + service models and in our knowledge of various technologies like Big Data that we decided to invest in Customer360 which was an enterprise video chat and in app helpdesk and chat solution for mobile and web. In fact the startup was so successful that Interactive Intelligence (NASDAQ : ININ) acquired this company in Dec 2015. Know More. </a:t>
              </a:r>
            </a:p>
          </p:txBody>
        </p:sp>
        <p:pic>
          <p:nvPicPr>
            <p:cNvPr id="30" name="Picture 2" descr="Z:\Swapnil M\Icons\Brands\ustomer_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5808" y="5846143"/>
              <a:ext cx="2178424" cy="511334"/>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itle 1"/>
          <p:cNvSpPr>
            <a:spLocks noGrp="1"/>
          </p:cNvSpPr>
          <p:nvPr>
            <p:ph type="title"/>
          </p:nvPr>
        </p:nvSpPr>
        <p:spPr>
          <a:xfrm>
            <a:off x="457200" y="336791"/>
            <a:ext cx="8229600" cy="486119"/>
          </a:xfrm>
        </p:spPr>
        <p:txBody>
          <a:bodyPr>
            <a:spAutoFit/>
          </a:bodyPr>
          <a:lstStyle/>
          <a:p>
            <a:pPr algn="ctr"/>
            <a:r>
              <a:rPr lang="en-US" sz="2800" b="1" dirty="0">
                <a:solidFill>
                  <a:schemeClr val="tx1">
                    <a:lumMod val="95000"/>
                    <a:lumOff val="5000"/>
                  </a:schemeClr>
                </a:solidFill>
                <a:latin typeface="+mn-lt"/>
              </a:rPr>
              <a:t>Our Brands</a:t>
            </a:r>
          </a:p>
        </p:txBody>
      </p:sp>
      <p:sp>
        <p:nvSpPr>
          <p:cNvPr id="5" name="TextBox 4"/>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7" name="TextBox 6"/>
          <p:cNvSpPr txBox="1"/>
          <p:nvPr/>
        </p:nvSpPr>
        <p:spPr>
          <a:xfrm>
            <a:off x="76200" y="162803"/>
            <a:ext cx="7162800" cy="295821"/>
          </a:xfrm>
          <a:prstGeom prst="rect">
            <a:avLst/>
          </a:prstGeom>
          <a:noFill/>
        </p:spPr>
        <p:txBody>
          <a:bodyPr wrap="square" lIns="90907" tIns="45453" rIns="90907" bIns="45453" rtlCol="0">
            <a:spAutoFit/>
          </a:bodyPr>
          <a:lstStyle/>
          <a:p>
            <a:pPr>
              <a:defRPr/>
            </a:pPr>
            <a:r>
              <a:rPr lang="en-US" sz="1300" dirty="0">
                <a:solidFill>
                  <a:schemeClr val="tx1">
                    <a:lumMod val="65000"/>
                    <a:lumOff val="35000"/>
                  </a:schemeClr>
                </a:solidFill>
                <a:latin typeface="Century Gothic" panose="020B0502020202020204" pitchFamily="34" charset="0"/>
              </a:rPr>
              <a:t>OUR BRANDS</a:t>
            </a:r>
          </a:p>
        </p:txBody>
      </p:sp>
      <p:pic>
        <p:nvPicPr>
          <p:cNvPr id="15"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p:cNvSpPr/>
          <p:nvPr/>
        </p:nvSpPr>
        <p:spPr>
          <a:xfrm>
            <a:off x="4343400" y="790540"/>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33" name="TextBox 32"/>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401598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1676369"/>
            <a:ext cx="5638800" cy="4422588"/>
          </a:xfrm>
          <a:prstGeom prst="rect">
            <a:avLst/>
          </a:prstGeom>
        </p:spPr>
      </p:pic>
      <p:sp>
        <p:nvSpPr>
          <p:cNvPr id="4" name="Title 1"/>
          <p:cNvSpPr>
            <a:spLocks noGrp="1"/>
          </p:cNvSpPr>
          <p:nvPr>
            <p:ph type="title"/>
          </p:nvPr>
        </p:nvSpPr>
        <p:spPr>
          <a:xfrm>
            <a:off x="457200" y="667075"/>
            <a:ext cx="8229600" cy="486119"/>
          </a:xfrm>
        </p:spPr>
        <p:txBody>
          <a:bodyPr>
            <a:spAutoFit/>
          </a:bodyPr>
          <a:lstStyle/>
          <a:p>
            <a:pPr algn="ctr"/>
            <a:r>
              <a:rPr lang="en-US" sz="2800" b="1" dirty="0">
                <a:solidFill>
                  <a:schemeClr val="tx1">
                    <a:lumMod val="95000"/>
                    <a:lumOff val="5000"/>
                  </a:schemeClr>
                </a:solidFill>
                <a:latin typeface="+mn-lt"/>
              </a:rPr>
              <a:t>Our API Partners</a:t>
            </a:r>
          </a:p>
        </p:txBody>
      </p:sp>
      <p:sp>
        <p:nvSpPr>
          <p:cNvPr id="5" name="TextBox 4"/>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7" name="TextBox 6"/>
          <p:cNvSpPr txBox="1"/>
          <p:nvPr/>
        </p:nvSpPr>
        <p:spPr>
          <a:xfrm>
            <a:off x="76200" y="162803"/>
            <a:ext cx="7162800" cy="295821"/>
          </a:xfrm>
          <a:prstGeom prst="rect">
            <a:avLst/>
          </a:prstGeom>
          <a:noFill/>
        </p:spPr>
        <p:txBody>
          <a:bodyPr wrap="square" lIns="90907" tIns="45453" rIns="90907" bIns="45453" rtlCol="0">
            <a:spAutoFit/>
          </a:bodyPr>
          <a:lstStyle/>
          <a:p>
            <a:pPr>
              <a:defRPr/>
            </a:pPr>
            <a:r>
              <a:rPr lang="en-US" sz="1300" dirty="0">
                <a:solidFill>
                  <a:schemeClr val="tx1">
                    <a:lumMod val="65000"/>
                    <a:lumOff val="35000"/>
                  </a:schemeClr>
                </a:solidFill>
                <a:latin typeface="Century Gothic" panose="020B0502020202020204" pitchFamily="34" charset="0"/>
              </a:rPr>
              <a:t>OUR API PARTNERS</a:t>
            </a:r>
          </a:p>
        </p:txBody>
      </p:sp>
      <p:pic>
        <p:nvPicPr>
          <p:cNvPr id="15"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419862" y="1119192"/>
            <a:ext cx="8304278" cy="467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sz="1200" dirty="0"/>
              <a:t>We continually cultivate strong relationships with our search marketing, social media network partners and other leading companies to bring our customers best-in-class experiences.</a:t>
            </a:r>
          </a:p>
        </p:txBody>
      </p:sp>
      <p:sp>
        <p:nvSpPr>
          <p:cNvPr id="9" name="Rectangle 8"/>
          <p:cNvSpPr/>
          <p:nvPr/>
        </p:nvSpPr>
        <p:spPr>
          <a:xfrm>
            <a:off x="4343400" y="1088479"/>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11" name="TextBox 10"/>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40542308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Title 1"/>
          <p:cNvSpPr>
            <a:spLocks noGrp="1"/>
          </p:cNvSpPr>
          <p:nvPr>
            <p:ph type="title"/>
          </p:nvPr>
        </p:nvSpPr>
        <p:spPr>
          <a:xfrm>
            <a:off x="457200" y="425183"/>
            <a:ext cx="8229600" cy="486119"/>
          </a:xfrm>
        </p:spPr>
        <p:txBody>
          <a:bodyPr>
            <a:spAutoFit/>
          </a:bodyPr>
          <a:lstStyle/>
          <a:p>
            <a:pPr algn="ctr"/>
            <a:r>
              <a:rPr lang="en-US" sz="2800" b="1" dirty="0">
                <a:solidFill>
                  <a:schemeClr val="tx1">
                    <a:lumMod val="95000"/>
                    <a:lumOff val="5000"/>
                  </a:schemeClr>
                </a:solidFill>
                <a:latin typeface="+mn-lt"/>
              </a:rPr>
              <a:t>About our Founders</a:t>
            </a:r>
          </a:p>
        </p:txBody>
      </p:sp>
      <p:sp>
        <p:nvSpPr>
          <p:cNvPr id="64" name="Content Placeholder 2"/>
          <p:cNvSpPr txBox="1">
            <a:spLocks/>
          </p:cNvSpPr>
          <p:nvPr/>
        </p:nvSpPr>
        <p:spPr bwMode="auto">
          <a:xfrm>
            <a:off x="6734615" y="2413232"/>
            <a:ext cx="1966913" cy="4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sz="1600" b="1" dirty="0"/>
              <a:t>Milind Mody</a:t>
            </a:r>
          </a:p>
        </p:txBody>
      </p:sp>
      <p:sp>
        <p:nvSpPr>
          <p:cNvPr id="122" name="Rectangle 121"/>
          <p:cNvSpPr/>
          <p:nvPr/>
        </p:nvSpPr>
        <p:spPr>
          <a:xfrm>
            <a:off x="4343400" y="993229"/>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1148" y="1215513"/>
            <a:ext cx="1213844" cy="1213844"/>
          </a:xfrm>
          <a:prstGeom prst="rect">
            <a:avLst/>
          </a:prstGeom>
          <a:effectLst>
            <a:innerShdw blurRad="457200">
              <a:prstClr val="black">
                <a:alpha val="57000"/>
              </a:prstClr>
            </a:innerShdw>
          </a:effectLst>
        </p:spPr>
      </p:pic>
      <p:sp>
        <p:nvSpPr>
          <p:cNvPr id="18" name="Content Placeholder 2"/>
          <p:cNvSpPr txBox="1">
            <a:spLocks/>
          </p:cNvSpPr>
          <p:nvPr/>
        </p:nvSpPr>
        <p:spPr bwMode="auto">
          <a:xfrm>
            <a:off x="529077" y="4143519"/>
            <a:ext cx="1966913" cy="4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sz="1600" b="1" dirty="0" err="1"/>
              <a:t>Prasanna</a:t>
            </a:r>
            <a:r>
              <a:rPr lang="en-US" sz="1600" b="1" dirty="0"/>
              <a:t> Mody</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049" y="2955234"/>
            <a:ext cx="1226968" cy="1226967"/>
          </a:xfrm>
          <a:prstGeom prst="rect">
            <a:avLst/>
          </a:prstGeom>
          <a:effectLst>
            <a:innerShdw blurRad="457200">
              <a:prstClr val="black">
                <a:alpha val="57000"/>
              </a:prstClr>
            </a:innerShdw>
          </a:effectLst>
        </p:spPr>
      </p:pic>
      <p:sp>
        <p:nvSpPr>
          <p:cNvPr id="16" name="TextBox 15"/>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21" name="TextBox 20"/>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lumMod val="50000"/>
                  </a:schemeClr>
                </a:solidFill>
                <a:latin typeface="Century Gothic" panose="020B0502020202020204" pitchFamily="34" charset="0"/>
              </a:rPr>
              <a:t>FOUNDERS</a:t>
            </a:r>
          </a:p>
        </p:txBody>
      </p:sp>
      <p:pic>
        <p:nvPicPr>
          <p:cNvPr id="22"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Shape 914"/>
          <p:cNvSpPr/>
          <p:nvPr/>
        </p:nvSpPr>
        <p:spPr>
          <a:xfrm>
            <a:off x="529075" y="1250879"/>
            <a:ext cx="6643688" cy="1294104"/>
          </a:xfrm>
          <a:prstGeom prst="rect">
            <a:avLst/>
          </a:prstGeom>
          <a:ln w="12700">
            <a:miter lim="400000"/>
          </a:ln>
          <a:extLst>
            <a:ext uri="{C572A759-6A51-4108-AA02-DFA0A04FC94B}">
              <ma14:wrappingTextBoxFlag xmlns:ma14="http://schemas.microsoft.com/office/mac/drawingml/2011/main" xmlns="" val="1"/>
            </a:ext>
          </a:extLst>
        </p:spPr>
        <p:txBody>
          <a:bodyPr lIns="45451" tIns="45451" rIns="45451" bIns="45451">
            <a:spAutoFit/>
          </a:bodyPr>
          <a:lstStyle/>
          <a:p>
            <a:pPr>
              <a:defRPr sz="1200">
                <a:solidFill>
                  <a:srgbClr val="595959"/>
                </a:solidFill>
              </a:defRPr>
            </a:pPr>
            <a:r>
              <a:rPr sz="1100" dirty="0"/>
              <a:t>Milind is a voracious reader and can read thousand pages of a book in a day. He also claim to know the fate of Jon Snow in Game of Thrones (and he was actually correct!). He has grown </a:t>
            </a:r>
            <a:r>
              <a:rPr sz="1100" dirty="0" err="1"/>
              <a:t>eBrandz</a:t>
            </a:r>
            <a:r>
              <a:rPr sz="1100" dirty="0"/>
              <a:t> to more than 350 employees and profitability. As a serial entrepreneur Milind has founded many companies and brands including </a:t>
            </a:r>
            <a:r>
              <a:rPr sz="1100" u="sng" dirty="0" err="1">
                <a:solidFill>
                  <a:srgbClr val="0000FF"/>
                </a:solidFill>
                <a:uFill>
                  <a:solidFill>
                    <a:srgbClr val="0000FF"/>
                  </a:solidFill>
                </a:uFill>
                <a:hlinkClick r:id="rId5"/>
              </a:rPr>
              <a:t>AgencyPlatform</a:t>
            </a:r>
            <a:r>
              <a:rPr sz="1100" dirty="0"/>
              <a:t>, </a:t>
            </a:r>
            <a:r>
              <a:rPr sz="1100" u="sng" dirty="0">
                <a:solidFill>
                  <a:srgbClr val="0000FF"/>
                </a:solidFill>
                <a:uFill>
                  <a:solidFill>
                    <a:srgbClr val="0000FF"/>
                  </a:solidFill>
                </a:uFill>
                <a:hlinkClick r:id="rId6"/>
              </a:rPr>
              <a:t>LocalBiz360 </a:t>
            </a:r>
            <a:r>
              <a:rPr sz="1100" dirty="0"/>
              <a:t>&amp; </a:t>
            </a:r>
            <a:r>
              <a:rPr sz="1100" u="sng" dirty="0" err="1">
                <a:solidFill>
                  <a:srgbClr val="0000FF"/>
                </a:solidFill>
                <a:uFill>
                  <a:solidFill>
                    <a:srgbClr val="0000FF"/>
                  </a:solidFill>
                </a:uFill>
                <a:hlinkClick r:id="rId7"/>
              </a:rPr>
              <a:t>eAffiliatez</a:t>
            </a:r>
            <a:r>
              <a:rPr sz="1100" dirty="0"/>
              <a:t>. </a:t>
            </a:r>
            <a:br>
              <a:rPr sz="1100" dirty="0"/>
            </a:br>
            <a:endParaRPr sz="1100" dirty="0"/>
          </a:p>
          <a:p>
            <a:pPr>
              <a:defRPr sz="1200">
                <a:solidFill>
                  <a:srgbClr val="595959"/>
                </a:solidFill>
              </a:defRPr>
            </a:pPr>
            <a:r>
              <a:rPr sz="1100" dirty="0"/>
              <a:t>Milind has blogged for Wall Street Journal. Milind has also been an international speaker at many prestigious events like SEMPO and IAMAI (Internet and Mobile Association of India). </a:t>
            </a:r>
          </a:p>
        </p:txBody>
      </p:sp>
      <p:sp>
        <p:nvSpPr>
          <p:cNvPr id="24" name="Shape 923"/>
          <p:cNvSpPr/>
          <p:nvPr/>
        </p:nvSpPr>
        <p:spPr>
          <a:xfrm>
            <a:off x="2218057" y="3104839"/>
            <a:ext cx="5976263" cy="1122523"/>
          </a:xfrm>
          <a:prstGeom prst="rect">
            <a:avLst/>
          </a:prstGeom>
          <a:ln w="12700">
            <a:miter lim="400000"/>
          </a:ln>
          <a:extLst>
            <a:ext uri="{C572A759-6A51-4108-AA02-DFA0A04FC94B}">
              <ma14:wrappingTextBoxFlag xmlns:ma14="http://schemas.microsoft.com/office/mac/drawingml/2011/main" xmlns="" val="1"/>
            </a:ext>
          </a:extLst>
        </p:spPr>
        <p:txBody>
          <a:bodyPr lIns="45451" tIns="45451" rIns="45451" bIns="45451">
            <a:spAutoFit/>
          </a:bodyPr>
          <a:lstStyle/>
          <a:p>
            <a:pPr>
              <a:defRPr sz="1200">
                <a:solidFill>
                  <a:srgbClr val="595959"/>
                </a:solidFill>
              </a:defRPr>
            </a:pPr>
            <a:r>
              <a:rPr sz="1100" dirty="0" err="1"/>
              <a:t>Prasanna</a:t>
            </a:r>
            <a:r>
              <a:rPr sz="1100" dirty="0"/>
              <a:t> has passion for movies and is a walking encyclopedia on Marvel/ DC Universe. His past experience of research projects at </a:t>
            </a:r>
            <a:r>
              <a:rPr sz="1100" dirty="0" err="1"/>
              <a:t>Bhabha</a:t>
            </a:r>
            <a:r>
              <a:rPr sz="1100" dirty="0"/>
              <a:t> Atomic Research Centre (BARC) has helped him to design and create paid search algorithms for </a:t>
            </a:r>
            <a:r>
              <a:rPr sz="1100" dirty="0" err="1"/>
              <a:t>eBrandz's</a:t>
            </a:r>
            <a:r>
              <a:rPr sz="1100" dirty="0"/>
              <a:t> proprietary bid management platform.</a:t>
            </a:r>
            <a:br>
              <a:rPr sz="1100" dirty="0"/>
            </a:br>
            <a:endParaRPr sz="1100" dirty="0"/>
          </a:p>
          <a:p>
            <a:pPr>
              <a:defRPr sz="1200">
                <a:solidFill>
                  <a:srgbClr val="595959"/>
                </a:solidFill>
              </a:defRPr>
            </a:pPr>
            <a:r>
              <a:rPr sz="1100" dirty="0"/>
              <a:t>As an industry stalwart, </a:t>
            </a:r>
            <a:r>
              <a:rPr sz="1100" dirty="0" err="1"/>
              <a:t>Prasanna</a:t>
            </a:r>
            <a:r>
              <a:rPr sz="1100" dirty="0"/>
              <a:t> has been quoted extensively in media and has also conducted training sessions on Google </a:t>
            </a:r>
            <a:r>
              <a:rPr sz="1100" dirty="0" err="1"/>
              <a:t>Adwords</a:t>
            </a:r>
            <a:r>
              <a:rPr sz="1100" dirty="0"/>
              <a:t> and Paid search strategies.</a:t>
            </a:r>
          </a:p>
        </p:txBody>
      </p:sp>
      <p:sp>
        <p:nvSpPr>
          <p:cNvPr id="25" name="Content Placeholder 2"/>
          <p:cNvSpPr txBox="1">
            <a:spLocks/>
          </p:cNvSpPr>
          <p:nvPr/>
        </p:nvSpPr>
        <p:spPr bwMode="auto">
          <a:xfrm>
            <a:off x="6773870" y="5864672"/>
            <a:ext cx="1966913" cy="4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sz="1600" b="1" dirty="0"/>
              <a:t>Sameer </a:t>
            </a:r>
            <a:r>
              <a:rPr lang="en-US" sz="1600" b="1" dirty="0" err="1"/>
              <a:t>Sama</a:t>
            </a:r>
            <a:r>
              <a:rPr lang="en-US" sz="1600" b="1" dirty="0"/>
              <a:t> </a:t>
            </a:r>
          </a:p>
        </p:txBody>
      </p:sp>
      <p:pic>
        <p:nvPicPr>
          <p:cNvPr id="26" name="Pictur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98910" y="4721521"/>
            <a:ext cx="1177106" cy="1177106"/>
          </a:xfrm>
          <a:prstGeom prst="ellipse">
            <a:avLst/>
          </a:prstGeom>
          <a:ln w="190500" cap="rnd">
            <a:noFill/>
            <a:prstDash val="solid"/>
          </a:ln>
          <a:effectLst>
            <a:innerShdw blurRad="190500">
              <a:prstClr val="black">
                <a:alpha val="70000"/>
              </a:prstClr>
            </a:innerShdw>
          </a:effectLst>
        </p:spPr>
      </p:pic>
      <p:sp>
        <p:nvSpPr>
          <p:cNvPr id="34" name="Shape 934"/>
          <p:cNvSpPr/>
          <p:nvPr/>
        </p:nvSpPr>
        <p:spPr>
          <a:xfrm>
            <a:off x="529075" y="4784086"/>
            <a:ext cx="6643688" cy="1122523"/>
          </a:xfrm>
          <a:prstGeom prst="rect">
            <a:avLst/>
          </a:prstGeom>
          <a:ln w="12700">
            <a:miter lim="400000"/>
          </a:ln>
          <a:extLst>
            <a:ext uri="{C572A759-6A51-4108-AA02-DFA0A04FC94B}">
              <ma14:wrappingTextBoxFlag xmlns:ma14="http://schemas.microsoft.com/office/mac/drawingml/2011/main" xmlns="" val="1"/>
            </a:ext>
          </a:extLst>
        </p:spPr>
        <p:txBody>
          <a:bodyPr wrap="square" lIns="45451" tIns="45451" rIns="45451" bIns="45451">
            <a:spAutoFit/>
          </a:bodyPr>
          <a:lstStyle/>
          <a:p>
            <a:pPr>
              <a:defRPr sz="1200">
                <a:solidFill>
                  <a:srgbClr val="595959"/>
                </a:solidFill>
              </a:defRPr>
            </a:pPr>
            <a:r>
              <a:rPr sz="1100" dirty="0"/>
              <a:t>Sameer is an US Citizen (don't let the brown skin fool you). Sameer brings more than 15 years of management, marketing and technology experience to the </a:t>
            </a:r>
            <a:r>
              <a:rPr sz="1100" dirty="0" err="1"/>
              <a:t>eBrandz</a:t>
            </a:r>
            <a:r>
              <a:rPr sz="1100" dirty="0"/>
              <a:t> Inc.'s senior management team. </a:t>
            </a:r>
            <a:br>
              <a:rPr sz="1100" dirty="0"/>
            </a:br>
            <a:endParaRPr sz="1100" dirty="0"/>
          </a:p>
          <a:p>
            <a:pPr>
              <a:defRPr sz="1200">
                <a:solidFill>
                  <a:srgbClr val="595959"/>
                </a:solidFill>
              </a:defRPr>
            </a:pPr>
            <a:r>
              <a:rPr sz="1100" dirty="0"/>
              <a:t>As Chief Marketing Officer, Sameer is responsible for marketing operations, which includes the marketing communications, campaign management, corporate and customer communications. Based in New York, Sameer heads the USA office of </a:t>
            </a:r>
            <a:r>
              <a:rPr sz="1100" dirty="0" err="1"/>
              <a:t>eBrandz</a:t>
            </a:r>
            <a:r>
              <a:rPr sz="1100" dirty="0"/>
              <a:t> Inc.</a:t>
            </a:r>
          </a:p>
        </p:txBody>
      </p:sp>
      <p:grpSp>
        <p:nvGrpSpPr>
          <p:cNvPr id="8" name="Group 7"/>
          <p:cNvGrpSpPr/>
          <p:nvPr/>
        </p:nvGrpSpPr>
        <p:grpSpPr>
          <a:xfrm>
            <a:off x="513176" y="2781066"/>
            <a:ext cx="7761180" cy="16829"/>
            <a:chOff x="288900" y="2781065"/>
            <a:chExt cx="7761180" cy="16828"/>
          </a:xfrm>
        </p:grpSpPr>
        <p:cxnSp>
          <p:nvCxnSpPr>
            <p:cNvPr id="5" name="Straight Connector 4"/>
            <p:cNvCxnSpPr/>
            <p:nvPr/>
          </p:nvCxnSpPr>
          <p:spPr>
            <a:xfrm>
              <a:off x="288900" y="2781065"/>
              <a:ext cx="77611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88900" y="2797893"/>
              <a:ext cx="77611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513176" y="4566677"/>
            <a:ext cx="7761180" cy="16829"/>
            <a:chOff x="288900" y="2781065"/>
            <a:chExt cx="7761180" cy="16828"/>
          </a:xfrm>
        </p:grpSpPr>
        <p:cxnSp>
          <p:nvCxnSpPr>
            <p:cNvPr id="37" name="Straight Connector 36"/>
            <p:cNvCxnSpPr/>
            <p:nvPr/>
          </p:nvCxnSpPr>
          <p:spPr>
            <a:xfrm>
              <a:off x="288900" y="2781065"/>
              <a:ext cx="77611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8900" y="2797893"/>
              <a:ext cx="77611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865944341"/>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Title 1"/>
          <p:cNvSpPr>
            <a:spLocks noGrp="1"/>
          </p:cNvSpPr>
          <p:nvPr>
            <p:ph type="title"/>
          </p:nvPr>
        </p:nvSpPr>
        <p:spPr>
          <a:xfrm>
            <a:off x="457200" y="690392"/>
            <a:ext cx="8229600" cy="486119"/>
          </a:xfrm>
        </p:spPr>
        <p:txBody>
          <a:bodyPr>
            <a:spAutoFit/>
          </a:bodyPr>
          <a:lstStyle/>
          <a:p>
            <a:pPr algn="ctr"/>
            <a:r>
              <a:rPr lang="en-US" sz="2800" b="1" dirty="0">
                <a:latin typeface="+mn-lt"/>
              </a:rPr>
              <a:t>Search Marketing Gurus</a:t>
            </a:r>
          </a:p>
        </p:txBody>
      </p:sp>
      <p:sp>
        <p:nvSpPr>
          <p:cNvPr id="122" name="Rectangle 121"/>
          <p:cNvSpPr/>
          <p:nvPr/>
        </p:nvSpPr>
        <p:spPr>
          <a:xfrm>
            <a:off x="4343400" y="1213962"/>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64" name="Content Placeholder 2"/>
          <p:cNvSpPr txBox="1">
            <a:spLocks/>
          </p:cNvSpPr>
          <p:nvPr/>
        </p:nvSpPr>
        <p:spPr bwMode="auto">
          <a:xfrm>
            <a:off x="2455385" y="3060702"/>
            <a:ext cx="1966913" cy="602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Imran</a:t>
            </a:r>
            <a:endParaRPr lang="en-US" b="1" dirty="0" smtClean="0"/>
          </a:p>
          <a:p>
            <a:pPr algn="ctr">
              <a:spcBef>
                <a:spcPct val="20000"/>
              </a:spcBef>
            </a:pPr>
            <a:r>
              <a:rPr lang="en-US" sz="1200" dirty="0">
                <a:solidFill>
                  <a:schemeClr val="tx1">
                    <a:lumMod val="65000"/>
                    <a:lumOff val="35000"/>
                  </a:schemeClr>
                </a:solidFill>
              </a:rPr>
              <a:t>VP of Misc. Stuff</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0492" y="1835188"/>
            <a:ext cx="1116698" cy="1116698"/>
          </a:xfrm>
          <a:prstGeom prst="ellipse">
            <a:avLst/>
          </a:prstGeom>
          <a:ln w="190500" cap="rnd">
            <a:noFill/>
            <a:prstDash val="solid"/>
          </a:ln>
          <a:effectLst>
            <a:innerShdw blurRad="292100">
              <a:prstClr val="black">
                <a:alpha val="35000"/>
              </a:prstClr>
            </a:innerShdw>
          </a:effectLst>
        </p:spPr>
      </p:pic>
      <p:sp>
        <p:nvSpPr>
          <p:cNvPr id="44" name="Content Placeholder 2"/>
          <p:cNvSpPr txBox="1">
            <a:spLocks/>
          </p:cNvSpPr>
          <p:nvPr/>
        </p:nvSpPr>
        <p:spPr bwMode="auto">
          <a:xfrm>
            <a:off x="477959" y="3089851"/>
            <a:ext cx="1792288"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smtClean="0"/>
              <a:t>Amit</a:t>
            </a:r>
          </a:p>
          <a:p>
            <a:pPr algn="ctr">
              <a:spcBef>
                <a:spcPct val="20000"/>
              </a:spcBef>
              <a:buFont typeface="Arial" pitchFamily="34" charset="0"/>
              <a:buNone/>
            </a:pPr>
            <a:r>
              <a:rPr lang="en-US" sz="1200" dirty="0">
                <a:solidFill>
                  <a:schemeClr val="tx1">
                    <a:lumMod val="65000"/>
                    <a:lumOff val="35000"/>
                  </a:schemeClr>
                </a:solidFill>
              </a:rPr>
              <a:t>Master of Disaster</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634" y="1825067"/>
            <a:ext cx="1136938" cy="1136938"/>
          </a:xfrm>
          <a:prstGeom prst="ellipse">
            <a:avLst/>
          </a:prstGeom>
          <a:ln w="190500" cap="rnd">
            <a:noFill/>
            <a:prstDash val="solid"/>
          </a:ln>
          <a:effectLst>
            <a:innerShdw blurRad="292100">
              <a:prstClr val="black">
                <a:alpha val="35000"/>
              </a:prstClr>
            </a:innerShdw>
          </a:effectLst>
        </p:spPr>
      </p:pic>
      <p:sp>
        <p:nvSpPr>
          <p:cNvPr id="101" name="Content Placeholder 2"/>
          <p:cNvSpPr txBox="1">
            <a:spLocks/>
          </p:cNvSpPr>
          <p:nvPr/>
        </p:nvSpPr>
        <p:spPr bwMode="auto">
          <a:xfrm>
            <a:off x="4550767" y="3042851"/>
            <a:ext cx="1965325" cy="97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Tariq</a:t>
            </a:r>
            <a:endParaRPr lang="en-US" b="1" dirty="0" smtClean="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4287" y="1834394"/>
            <a:ext cx="1118285" cy="1118284"/>
          </a:xfrm>
          <a:prstGeom prst="ellipse">
            <a:avLst/>
          </a:prstGeom>
          <a:ln w="190500" cap="rnd">
            <a:noFill/>
            <a:prstDash val="solid"/>
          </a:ln>
          <a:effectLst>
            <a:innerShdw blurRad="292100">
              <a:prstClr val="black">
                <a:alpha val="35000"/>
              </a:prstClr>
            </a:innerShdw>
          </a:effectLst>
        </p:spPr>
      </p:pic>
      <p:sp>
        <p:nvSpPr>
          <p:cNvPr id="11" name="Rectangle 10"/>
          <p:cNvSpPr/>
          <p:nvPr/>
        </p:nvSpPr>
        <p:spPr>
          <a:xfrm>
            <a:off x="4567988" y="3393302"/>
            <a:ext cx="1952920" cy="280222"/>
          </a:xfrm>
          <a:prstGeom prst="rect">
            <a:avLst/>
          </a:prstGeom>
        </p:spPr>
        <p:txBody>
          <a:bodyPr wrap="none" lIns="90907" tIns="45453" rIns="90907" bIns="45453">
            <a:spAutoFit/>
          </a:bodyPr>
          <a:lstStyle/>
          <a:p>
            <a:pPr algn="ctr">
              <a:spcBef>
                <a:spcPct val="20000"/>
              </a:spcBef>
              <a:buFont typeface="Arial" pitchFamily="34" charset="0"/>
              <a:buNone/>
            </a:pPr>
            <a:r>
              <a:rPr lang="en-US" sz="1200" dirty="0">
                <a:solidFill>
                  <a:schemeClr val="tx1">
                    <a:lumMod val="65000"/>
                    <a:lumOff val="35000"/>
                  </a:schemeClr>
                </a:solidFill>
                <a:latin typeface="Calibri" pitchFamily="34" charset="0"/>
              </a:rPr>
              <a:t>President , Agency Outreach</a:t>
            </a:r>
          </a:p>
        </p:txBody>
      </p:sp>
      <p:sp>
        <p:nvSpPr>
          <p:cNvPr id="25" name="Content Placeholder 2"/>
          <p:cNvSpPr txBox="1">
            <a:spLocks/>
          </p:cNvSpPr>
          <p:nvPr/>
        </p:nvSpPr>
        <p:spPr bwMode="auto">
          <a:xfrm>
            <a:off x="6678907" y="3035167"/>
            <a:ext cx="1965325" cy="97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Ankit</a:t>
            </a:r>
            <a:endParaRPr lang="en-US" b="1" dirty="0" smtClean="0"/>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2427" y="1834394"/>
            <a:ext cx="1118285" cy="1118284"/>
          </a:xfrm>
          <a:prstGeom prst="ellipse">
            <a:avLst/>
          </a:prstGeom>
          <a:ln w="190500" cap="rnd">
            <a:noFill/>
            <a:prstDash val="solid"/>
          </a:ln>
          <a:effectLst>
            <a:innerShdw blurRad="292100">
              <a:prstClr val="black">
                <a:alpha val="35000"/>
              </a:prstClr>
            </a:innerShdw>
          </a:effectLst>
        </p:spPr>
      </p:pic>
      <p:sp>
        <p:nvSpPr>
          <p:cNvPr id="27" name="Rectangle 26"/>
          <p:cNvSpPr/>
          <p:nvPr/>
        </p:nvSpPr>
        <p:spPr>
          <a:xfrm>
            <a:off x="6727071" y="3382727"/>
            <a:ext cx="1904253" cy="280222"/>
          </a:xfrm>
          <a:prstGeom prst="rect">
            <a:avLst/>
          </a:prstGeom>
        </p:spPr>
        <p:txBody>
          <a:bodyPr wrap="none" lIns="90907" tIns="45453" rIns="90907" bIns="45453">
            <a:spAutoFit/>
          </a:bodyPr>
          <a:lstStyle/>
          <a:p>
            <a:pPr algn="ctr">
              <a:spcBef>
                <a:spcPct val="20000"/>
              </a:spcBef>
              <a:buFont typeface="Arial" pitchFamily="34" charset="0"/>
              <a:buNone/>
            </a:pPr>
            <a:r>
              <a:rPr lang="en-US" sz="1200" dirty="0">
                <a:solidFill>
                  <a:schemeClr val="tx1">
                    <a:lumMod val="65000"/>
                    <a:lumOff val="35000"/>
                  </a:schemeClr>
                </a:solidFill>
                <a:latin typeface="Calibri" pitchFamily="34" charset="0"/>
              </a:rPr>
              <a:t>Inbound Marketing Catalyst</a:t>
            </a:r>
          </a:p>
        </p:txBody>
      </p:sp>
      <p:sp>
        <p:nvSpPr>
          <p:cNvPr id="33" name="Content Placeholder 2"/>
          <p:cNvSpPr txBox="1">
            <a:spLocks/>
          </p:cNvSpPr>
          <p:nvPr/>
        </p:nvSpPr>
        <p:spPr bwMode="auto">
          <a:xfrm>
            <a:off x="1423498" y="5264908"/>
            <a:ext cx="1792288"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err="1"/>
              <a:t>Shreyas</a:t>
            </a:r>
            <a:endParaRPr lang="en-US" b="1" dirty="0" smtClean="0"/>
          </a:p>
          <a:p>
            <a:pPr algn="ctr">
              <a:spcBef>
                <a:spcPct val="20000"/>
              </a:spcBef>
            </a:pPr>
            <a:r>
              <a:rPr lang="en-US" sz="1200" dirty="0">
                <a:solidFill>
                  <a:schemeClr val="tx1">
                    <a:lumMod val="65000"/>
                    <a:lumOff val="35000"/>
                  </a:schemeClr>
                </a:solidFill>
              </a:rPr>
              <a:t>VP, Strategy</a:t>
            </a:r>
          </a:p>
        </p:txBody>
      </p:sp>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1173" y="4029274"/>
            <a:ext cx="1136938" cy="1136938"/>
          </a:xfrm>
          <a:prstGeom prst="ellipse">
            <a:avLst/>
          </a:prstGeom>
          <a:ln w="190500" cap="rnd">
            <a:noFill/>
            <a:prstDash val="solid"/>
          </a:ln>
          <a:effectLst>
            <a:innerShdw blurRad="292100">
              <a:prstClr val="black">
                <a:alpha val="35000"/>
              </a:prstClr>
            </a:innerShdw>
          </a:effectLst>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51337" y="4038603"/>
            <a:ext cx="1118285" cy="1118284"/>
          </a:xfrm>
          <a:prstGeom prst="ellipse">
            <a:avLst/>
          </a:prstGeom>
          <a:ln w="190500" cap="rnd">
            <a:noFill/>
            <a:prstDash val="solid"/>
          </a:ln>
          <a:effectLst>
            <a:innerShdw blurRad="292100">
              <a:prstClr val="black">
                <a:alpha val="35000"/>
              </a:prstClr>
            </a:innerShdw>
          </a:effectLst>
        </p:spPr>
      </p:pic>
      <p:sp>
        <p:nvSpPr>
          <p:cNvPr id="37" name="Content Placeholder 2"/>
          <p:cNvSpPr txBox="1">
            <a:spLocks/>
          </p:cNvSpPr>
          <p:nvPr/>
        </p:nvSpPr>
        <p:spPr bwMode="auto">
          <a:xfrm>
            <a:off x="3427023" y="5264908"/>
            <a:ext cx="1966913" cy="64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smtClean="0"/>
              <a:t>Ashish</a:t>
            </a:r>
          </a:p>
          <a:p>
            <a:pPr algn="ctr">
              <a:spcBef>
                <a:spcPct val="20000"/>
              </a:spcBef>
            </a:pPr>
            <a:r>
              <a:rPr lang="en-US" sz="1200" dirty="0">
                <a:solidFill>
                  <a:schemeClr val="tx1">
                    <a:lumMod val="65000"/>
                    <a:lumOff val="35000"/>
                  </a:schemeClr>
                </a:solidFill>
              </a:rPr>
              <a:t>Digital Prophet</a:t>
            </a:r>
          </a:p>
        </p:txBody>
      </p:sp>
      <p:sp>
        <p:nvSpPr>
          <p:cNvPr id="38" name="TextBox 37"/>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40" name="TextBox 39"/>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lumMod val="50000"/>
                  </a:schemeClr>
                </a:solidFill>
                <a:latin typeface="Century Gothic" panose="020B0502020202020204" pitchFamily="34" charset="0"/>
              </a:rPr>
              <a:t>SEARCH MARKETING GURUS</a:t>
            </a:r>
          </a:p>
        </p:txBody>
      </p:sp>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65179" y="4038603"/>
            <a:ext cx="1118285" cy="1118284"/>
          </a:xfrm>
          <a:prstGeom prst="ellipse">
            <a:avLst/>
          </a:prstGeom>
          <a:ln w="190500" cap="rnd">
            <a:noFill/>
            <a:prstDash val="solid"/>
          </a:ln>
          <a:effectLst>
            <a:innerShdw blurRad="292100">
              <a:prstClr val="black">
                <a:alpha val="35000"/>
              </a:prstClr>
            </a:innerShdw>
          </a:effectLst>
        </p:spPr>
      </p:pic>
      <p:sp>
        <p:nvSpPr>
          <p:cNvPr id="29" name="Content Placeholder 2"/>
          <p:cNvSpPr txBox="1">
            <a:spLocks/>
          </p:cNvSpPr>
          <p:nvPr/>
        </p:nvSpPr>
        <p:spPr bwMode="auto">
          <a:xfrm>
            <a:off x="5640865" y="5264908"/>
            <a:ext cx="1966913" cy="64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err="1" smtClean="0"/>
              <a:t>Mihir</a:t>
            </a:r>
            <a:endParaRPr lang="en-US" b="1" dirty="0" smtClean="0"/>
          </a:p>
          <a:p>
            <a:pPr algn="ctr">
              <a:spcBef>
                <a:spcPct val="20000"/>
              </a:spcBef>
              <a:buFont typeface="Arial" pitchFamily="34" charset="0"/>
              <a:buNone/>
            </a:pPr>
            <a:r>
              <a:rPr lang="en-US" sz="1200" dirty="0">
                <a:solidFill>
                  <a:schemeClr val="tx1">
                    <a:lumMod val="65000"/>
                    <a:lumOff val="35000"/>
                  </a:schemeClr>
                </a:solidFill>
              </a:rPr>
              <a:t>SEO Team Leader</a:t>
            </a:r>
          </a:p>
        </p:txBody>
      </p:sp>
      <p:pic>
        <p:nvPicPr>
          <p:cNvPr id="30"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8"/>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130548682"/>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5496255"/>
            <a:ext cx="9144000" cy="13493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120" name="Title 1"/>
          <p:cNvSpPr>
            <a:spLocks noGrp="1"/>
          </p:cNvSpPr>
          <p:nvPr>
            <p:ph type="title"/>
          </p:nvPr>
        </p:nvSpPr>
        <p:spPr>
          <a:xfrm>
            <a:off x="457200" y="766592"/>
            <a:ext cx="8229600" cy="486119"/>
          </a:xfrm>
        </p:spPr>
        <p:txBody>
          <a:bodyPr>
            <a:spAutoFit/>
          </a:bodyPr>
          <a:lstStyle/>
          <a:p>
            <a:pPr algn="ctr"/>
            <a:r>
              <a:rPr lang="en-US" sz="2800" b="1" dirty="0">
                <a:latin typeface="+mn-lt"/>
              </a:rPr>
              <a:t>Social Media and Paid Search Marketing Ninjas </a:t>
            </a:r>
          </a:p>
        </p:txBody>
      </p:sp>
      <p:sp>
        <p:nvSpPr>
          <p:cNvPr id="122" name="Rectangle 121"/>
          <p:cNvSpPr/>
          <p:nvPr/>
        </p:nvSpPr>
        <p:spPr>
          <a:xfrm>
            <a:off x="4343400" y="1452087"/>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64" name="Content Placeholder 2"/>
          <p:cNvSpPr txBox="1">
            <a:spLocks/>
          </p:cNvSpPr>
          <p:nvPr/>
        </p:nvSpPr>
        <p:spPr bwMode="auto">
          <a:xfrm>
            <a:off x="2511042" y="3263843"/>
            <a:ext cx="1966913" cy="602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Anil </a:t>
            </a:r>
            <a:r>
              <a:rPr lang="en-US" b="1" dirty="0" err="1"/>
              <a:t>Mody</a:t>
            </a:r>
            <a:endParaRPr lang="en-US" b="1" dirty="0" smtClean="0"/>
          </a:p>
          <a:p>
            <a:pPr algn="ctr">
              <a:spcBef>
                <a:spcPct val="20000"/>
              </a:spcBef>
            </a:pPr>
            <a:r>
              <a:rPr lang="en-US" sz="1200" dirty="0">
                <a:solidFill>
                  <a:schemeClr val="tx1">
                    <a:lumMod val="65000"/>
                    <a:lumOff val="35000"/>
                  </a:schemeClr>
                </a:solidFill>
              </a:rPr>
              <a:t>VP, Strategy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6148" y="2063863"/>
            <a:ext cx="1116698" cy="1116698"/>
          </a:xfrm>
          <a:prstGeom prst="ellipse">
            <a:avLst/>
          </a:prstGeom>
          <a:ln w="190500" cap="rnd">
            <a:noFill/>
            <a:prstDash val="solid"/>
          </a:ln>
          <a:effectLst>
            <a:innerShdw blurRad="292100">
              <a:prstClr val="black">
                <a:alpha val="35000"/>
              </a:prstClr>
            </a:innerShdw>
          </a:effectLst>
        </p:spPr>
      </p:pic>
      <p:sp>
        <p:nvSpPr>
          <p:cNvPr id="44" name="Content Placeholder 2"/>
          <p:cNvSpPr txBox="1">
            <a:spLocks/>
          </p:cNvSpPr>
          <p:nvPr/>
        </p:nvSpPr>
        <p:spPr bwMode="auto">
          <a:xfrm>
            <a:off x="477959" y="3263843"/>
            <a:ext cx="1792288" cy="62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Ibrahim</a:t>
            </a:r>
            <a:endParaRPr lang="en-US" b="1" dirty="0" smtClean="0"/>
          </a:p>
          <a:p>
            <a:pPr algn="ctr">
              <a:spcBef>
                <a:spcPct val="20000"/>
              </a:spcBef>
              <a:buFont typeface="Arial" pitchFamily="34" charset="0"/>
              <a:buNone/>
            </a:pPr>
            <a:r>
              <a:rPr lang="en-US" sz="1200" dirty="0">
                <a:solidFill>
                  <a:schemeClr val="tx1">
                    <a:lumMod val="65000"/>
                    <a:lumOff val="35000"/>
                  </a:schemeClr>
                </a:solidFill>
              </a:rPr>
              <a:t>Ambassador of Buzz</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634" y="2053742"/>
            <a:ext cx="1136938" cy="1136938"/>
          </a:xfrm>
          <a:prstGeom prst="ellipse">
            <a:avLst/>
          </a:prstGeom>
          <a:ln w="190500" cap="rnd">
            <a:noFill/>
            <a:prstDash val="solid"/>
          </a:ln>
          <a:effectLst>
            <a:innerShdw blurRad="292100">
              <a:prstClr val="black">
                <a:alpha val="35000"/>
              </a:prstClr>
            </a:innerShdw>
          </a:effectLst>
        </p:spPr>
      </p:pic>
      <p:sp>
        <p:nvSpPr>
          <p:cNvPr id="25" name="Content Placeholder 2"/>
          <p:cNvSpPr txBox="1">
            <a:spLocks/>
          </p:cNvSpPr>
          <p:nvPr/>
        </p:nvSpPr>
        <p:spPr bwMode="auto">
          <a:xfrm>
            <a:off x="4532499" y="3263843"/>
            <a:ext cx="1965325" cy="347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err="1"/>
              <a:t>Foram</a:t>
            </a:r>
            <a:endParaRPr lang="en-US" b="1" dirty="0" smtClean="0"/>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6019" y="2063069"/>
            <a:ext cx="1118285" cy="1118284"/>
          </a:xfrm>
          <a:prstGeom prst="ellipse">
            <a:avLst/>
          </a:prstGeom>
          <a:ln w="190500" cap="rnd">
            <a:noFill/>
            <a:prstDash val="solid"/>
          </a:ln>
          <a:effectLst>
            <a:innerShdw blurRad="292100">
              <a:prstClr val="black">
                <a:alpha val="35000"/>
              </a:prstClr>
            </a:innerShdw>
          </a:effectLst>
        </p:spPr>
      </p:pic>
      <p:sp>
        <p:nvSpPr>
          <p:cNvPr id="27" name="Rectangle 26"/>
          <p:cNvSpPr/>
          <p:nvPr/>
        </p:nvSpPr>
        <p:spPr>
          <a:xfrm>
            <a:off x="4697623" y="3611402"/>
            <a:ext cx="1635077" cy="280222"/>
          </a:xfrm>
          <a:prstGeom prst="rect">
            <a:avLst/>
          </a:prstGeom>
        </p:spPr>
        <p:txBody>
          <a:bodyPr wrap="none" lIns="90907" tIns="45453" rIns="90907" bIns="45453">
            <a:spAutoFit/>
          </a:bodyPr>
          <a:lstStyle/>
          <a:p>
            <a:pPr algn="ctr">
              <a:spcBef>
                <a:spcPct val="20000"/>
              </a:spcBef>
              <a:buFont typeface="Arial" pitchFamily="34" charset="0"/>
              <a:buNone/>
            </a:pPr>
            <a:r>
              <a:rPr lang="en-US" sz="1200" dirty="0">
                <a:solidFill>
                  <a:schemeClr val="tx1">
                    <a:lumMod val="65000"/>
                    <a:lumOff val="35000"/>
                  </a:schemeClr>
                </a:solidFill>
                <a:latin typeface="Calibri" pitchFamily="34" charset="0"/>
              </a:rPr>
              <a:t>Social Media Evangelist</a:t>
            </a:r>
          </a:p>
        </p:txBody>
      </p:sp>
      <p:sp>
        <p:nvSpPr>
          <p:cNvPr id="20" name="TextBox 19"/>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solidFill>
                <a:latin typeface="Century Gothic" panose="020B0502020202020204" pitchFamily="34" charset="0"/>
              </a:rPr>
              <a:t>sales@ebrandz.com</a:t>
            </a:r>
          </a:p>
        </p:txBody>
      </p:sp>
      <p:sp>
        <p:nvSpPr>
          <p:cNvPr id="22" name="TextBox 21"/>
          <p:cNvSpPr txBox="1"/>
          <p:nvPr/>
        </p:nvSpPr>
        <p:spPr>
          <a:xfrm>
            <a:off x="76201" y="115178"/>
            <a:ext cx="5038725" cy="295821"/>
          </a:xfrm>
          <a:prstGeom prst="rect">
            <a:avLst/>
          </a:prstGeom>
          <a:noFill/>
        </p:spPr>
        <p:txBody>
          <a:bodyPr wrap="square" lIns="90907" tIns="45453" rIns="90907" bIns="45453" rtlCol="0">
            <a:spAutoFit/>
          </a:bodyPr>
          <a:lstStyle/>
          <a:p>
            <a:pPr>
              <a:defRPr/>
            </a:pPr>
            <a:r>
              <a:rPr lang="en-US" sz="1300" dirty="0">
                <a:solidFill>
                  <a:schemeClr val="tx1">
                    <a:lumMod val="65000"/>
                    <a:lumOff val="35000"/>
                  </a:schemeClr>
                </a:solidFill>
                <a:latin typeface="Century Gothic" panose="020B0502020202020204" pitchFamily="34" charset="0"/>
              </a:rPr>
              <a:t>Social Media and Paid Search Marketing Ninjas </a:t>
            </a:r>
          </a:p>
        </p:txBody>
      </p:sp>
      <p:sp>
        <p:nvSpPr>
          <p:cNvPr id="28" name="Content Placeholder 2"/>
          <p:cNvSpPr txBox="1">
            <a:spLocks/>
          </p:cNvSpPr>
          <p:nvPr/>
        </p:nvSpPr>
        <p:spPr bwMode="auto">
          <a:xfrm>
            <a:off x="6639302" y="3263843"/>
            <a:ext cx="1965325" cy="35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20000"/>
              </a:spcBef>
              <a:buFont typeface="Arial" pitchFamily="34" charset="0"/>
              <a:buNone/>
            </a:pPr>
            <a:r>
              <a:rPr lang="en-US" b="1" dirty="0"/>
              <a:t>Abhishek</a:t>
            </a:r>
            <a:endParaRPr lang="en-US" b="1" dirty="0" smtClean="0"/>
          </a:p>
        </p:txBody>
      </p:sp>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2822" y="2102518"/>
            <a:ext cx="1118285" cy="1118284"/>
          </a:xfrm>
          <a:prstGeom prst="ellipse">
            <a:avLst/>
          </a:prstGeom>
          <a:ln w="190500" cap="rnd">
            <a:noFill/>
            <a:prstDash val="solid"/>
          </a:ln>
          <a:effectLst>
            <a:innerShdw blurRad="292100">
              <a:prstClr val="black">
                <a:alpha val="35000"/>
              </a:prstClr>
            </a:innerShdw>
          </a:effectLst>
        </p:spPr>
      </p:pic>
      <p:sp>
        <p:nvSpPr>
          <p:cNvPr id="30" name="Rectangle 29"/>
          <p:cNvSpPr/>
          <p:nvPr/>
        </p:nvSpPr>
        <p:spPr>
          <a:xfrm>
            <a:off x="6680129" y="3611402"/>
            <a:ext cx="1883671" cy="280222"/>
          </a:xfrm>
          <a:prstGeom prst="rect">
            <a:avLst/>
          </a:prstGeom>
        </p:spPr>
        <p:txBody>
          <a:bodyPr wrap="none" lIns="90907" tIns="45453" rIns="90907" bIns="45453">
            <a:spAutoFit/>
          </a:bodyPr>
          <a:lstStyle/>
          <a:p>
            <a:pPr algn="ctr">
              <a:spcBef>
                <a:spcPct val="20000"/>
              </a:spcBef>
              <a:buFont typeface="Arial" pitchFamily="34" charset="0"/>
              <a:buNone/>
            </a:pPr>
            <a:r>
              <a:rPr lang="en-US" sz="1200" dirty="0">
                <a:solidFill>
                  <a:schemeClr val="tx1">
                    <a:lumMod val="65000"/>
                    <a:lumOff val="35000"/>
                  </a:schemeClr>
                </a:solidFill>
                <a:latin typeface="Calibri" pitchFamily="34" charset="0"/>
              </a:rPr>
              <a:t>VP, Performance Marketing</a:t>
            </a:r>
          </a:p>
        </p:txBody>
      </p:sp>
      <p:pic>
        <p:nvPicPr>
          <p:cNvPr id="31"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7915021" y="6391763"/>
            <a:ext cx="907103"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4798563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1"/>
            <a:ext cx="9144000" cy="57451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122" name="Rectangle 121"/>
          <p:cNvSpPr/>
          <p:nvPr/>
        </p:nvSpPr>
        <p:spPr>
          <a:xfrm>
            <a:off x="4343400" y="1000765"/>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20" name="TextBox 19"/>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22" name="TextBox 21"/>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solidFill>
                <a:latin typeface="Century Gothic" panose="020B0502020202020204" pitchFamily="34" charset="0"/>
              </a:rPr>
              <a:t>PARTIAL CLIENT LIST</a:t>
            </a:r>
          </a:p>
        </p:txBody>
      </p:sp>
      <p:sp>
        <p:nvSpPr>
          <p:cNvPr id="23" name="TextBox 22"/>
          <p:cNvSpPr txBox="1"/>
          <p:nvPr/>
        </p:nvSpPr>
        <p:spPr>
          <a:xfrm>
            <a:off x="990600" y="501359"/>
            <a:ext cx="7162800" cy="529794"/>
          </a:xfrm>
          <a:prstGeom prst="rect">
            <a:avLst/>
          </a:prstGeom>
          <a:noFill/>
        </p:spPr>
        <p:txBody>
          <a:bodyPr wrap="square" lIns="90907" tIns="45453" rIns="90907" bIns="45453" rtlCol="0">
            <a:spAutoFit/>
          </a:bodyPr>
          <a:lstStyle/>
          <a:p>
            <a:pPr algn="ctr">
              <a:defRPr/>
            </a:pPr>
            <a:r>
              <a:rPr lang="en-US" sz="2800" b="1" dirty="0">
                <a:solidFill>
                  <a:schemeClr val="bg1"/>
                </a:solidFill>
              </a:rPr>
              <a:t>Partial Client List</a:t>
            </a: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775" y="2370414"/>
            <a:ext cx="1777393" cy="1110870"/>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1" y="2377848"/>
            <a:ext cx="1777393" cy="1110870"/>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73" y="1259544"/>
            <a:ext cx="1777393" cy="111087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0601" y="1266978"/>
            <a:ext cx="1777393" cy="111087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6005" y="4512756"/>
            <a:ext cx="1777393" cy="1110870"/>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773" y="4512756"/>
            <a:ext cx="1777393" cy="111087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83702" y="1266978"/>
            <a:ext cx="1777393" cy="1110870"/>
          </a:xfrm>
          <a:prstGeom prst="rect">
            <a:avLst/>
          </a:prstGeom>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83702" y="2356593"/>
            <a:ext cx="1777393" cy="1110870"/>
          </a:xfrm>
          <a:prstGeom prst="rect">
            <a:avLst/>
          </a:prstGeom>
        </p:spPr>
      </p:pic>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3773" y="3438248"/>
            <a:ext cx="1777393" cy="1110870"/>
          </a:xfrm>
          <a:prstGeom prst="rect">
            <a:avLst/>
          </a:prstGeom>
        </p:spPr>
      </p:pic>
      <p:pic>
        <p:nvPicPr>
          <p:cNvPr id="34" name="Picture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00601" y="4512756"/>
            <a:ext cx="1777393" cy="1110870"/>
          </a:xfrm>
          <a:prstGeom prst="rect">
            <a:avLst/>
          </a:prstGeom>
        </p:spPr>
      </p:pic>
      <p:pic>
        <p:nvPicPr>
          <p:cNvPr id="35" name="Picture 3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883705" y="3488719"/>
            <a:ext cx="1777393" cy="1110870"/>
          </a:xfrm>
          <a:prstGeom prst="rect">
            <a:avLst/>
          </a:prstGeom>
        </p:spPr>
      </p:pic>
      <p:pic>
        <p:nvPicPr>
          <p:cNvPr id="36" name="Picture 3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56481" y="3438248"/>
            <a:ext cx="1777393" cy="1110870"/>
          </a:xfrm>
          <a:prstGeom prst="rect">
            <a:avLst/>
          </a:prstGeom>
        </p:spPr>
      </p:pic>
      <p:pic>
        <p:nvPicPr>
          <p:cNvPr id="38" name="Picture 3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95552" y="1266978"/>
            <a:ext cx="1777393" cy="1110870"/>
          </a:xfrm>
          <a:prstGeom prst="rect">
            <a:avLst/>
          </a:prstGeom>
        </p:spPr>
      </p:pic>
      <p:pic>
        <p:nvPicPr>
          <p:cNvPr id="39" name="Picture 3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95552" y="2370414"/>
            <a:ext cx="1777393" cy="1110870"/>
          </a:xfrm>
          <a:prstGeom prst="rect">
            <a:avLst/>
          </a:prstGeom>
        </p:spPr>
      </p:pic>
      <p:pic>
        <p:nvPicPr>
          <p:cNvPr id="41" name="Picture 4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800602" y="3488719"/>
            <a:ext cx="1777393" cy="1110870"/>
          </a:xfrm>
          <a:prstGeom prst="rect">
            <a:avLst/>
          </a:prstGeom>
        </p:spPr>
      </p:pic>
      <p:pic>
        <p:nvPicPr>
          <p:cNvPr id="42" name="Picture 3"/>
          <p:cNvPicPr>
            <a:picLocks noChangeAspect="1"/>
          </p:cNvPicPr>
          <p:nvPr/>
        </p:nvPicPr>
        <p:blipFill>
          <a:blip r:embed="rId17">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883702" y="4512756"/>
            <a:ext cx="1777393" cy="1110870"/>
          </a:xfrm>
          <a:prstGeom prst="rect">
            <a:avLst/>
          </a:prstGeom>
        </p:spPr>
      </p:pic>
      <p:sp>
        <p:nvSpPr>
          <p:cNvPr id="37" name="TextBox 36"/>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Tree>
    <p:extLst>
      <p:ext uri="{BB962C8B-B14F-4D97-AF65-F5344CB8AC3E}">
        <p14:creationId xmlns:p14="http://schemas.microsoft.com/office/powerpoint/2010/main" val="4060855683"/>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5758935"/>
            <a:ext cx="9144000" cy="10930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pic>
        <p:nvPicPr>
          <p:cNvPr id="31" name="Picture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4" y="613630"/>
            <a:ext cx="1730835" cy="5135443"/>
          </a:xfrm>
          <a:prstGeom prst="rect">
            <a:avLst/>
          </a:prstGeom>
        </p:spPr>
      </p:pic>
      <p:sp>
        <p:nvSpPr>
          <p:cNvPr id="171" name="Title 1"/>
          <p:cNvSpPr>
            <a:spLocks noGrp="1"/>
          </p:cNvSpPr>
          <p:nvPr>
            <p:ph type="title"/>
          </p:nvPr>
        </p:nvSpPr>
        <p:spPr>
          <a:xfrm>
            <a:off x="492458" y="347492"/>
            <a:ext cx="8229600" cy="486119"/>
          </a:xfrm>
        </p:spPr>
        <p:txBody>
          <a:bodyPr>
            <a:spAutoFit/>
          </a:bodyPr>
          <a:lstStyle/>
          <a:p>
            <a:pPr algn="ctr"/>
            <a:r>
              <a:rPr lang="en-US" sz="2800" b="1" dirty="0">
                <a:solidFill>
                  <a:schemeClr val="tx1">
                    <a:lumMod val="95000"/>
                    <a:lumOff val="5000"/>
                  </a:schemeClr>
                </a:solidFill>
                <a:latin typeface="+mn-lt"/>
              </a:rPr>
              <a:t>About </a:t>
            </a:r>
            <a:r>
              <a:rPr lang="en-US" sz="2800" b="1" dirty="0" err="1">
                <a:solidFill>
                  <a:schemeClr val="tx1">
                    <a:lumMod val="95000"/>
                    <a:lumOff val="5000"/>
                  </a:schemeClr>
                </a:solidFill>
                <a:latin typeface="+mn-lt"/>
              </a:rPr>
              <a:t>eBrandz</a:t>
            </a:r>
            <a:endParaRPr lang="en-US" sz="2800" b="1" dirty="0">
              <a:solidFill>
                <a:schemeClr val="tx1">
                  <a:lumMod val="95000"/>
                  <a:lumOff val="5000"/>
                </a:schemeClr>
              </a:solidFill>
              <a:latin typeface="+mn-lt"/>
            </a:endParaRPr>
          </a:p>
        </p:txBody>
      </p:sp>
      <p:sp>
        <p:nvSpPr>
          <p:cNvPr id="173" name="Rectangle 172"/>
          <p:cNvSpPr/>
          <p:nvPr/>
        </p:nvSpPr>
        <p:spPr>
          <a:xfrm>
            <a:off x="4343400" y="896940"/>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93" name="TextBox 92"/>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pic>
        <p:nvPicPr>
          <p:cNvPr id="27"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p:cNvSpPr txBox="1"/>
          <p:nvPr/>
        </p:nvSpPr>
        <p:spPr>
          <a:xfrm>
            <a:off x="64699" y="6475223"/>
            <a:ext cx="2167913" cy="327016"/>
          </a:xfrm>
          <a:prstGeom prst="rect">
            <a:avLst/>
          </a:prstGeom>
          <a:noFill/>
        </p:spPr>
        <p:txBody>
          <a:bodyPr wrap="square" lIns="90907" tIns="45453" rIns="90907" bIns="45453" rtlCol="0">
            <a:spAutoFit/>
          </a:bodyPr>
          <a:lstStyle/>
          <a:p>
            <a:r>
              <a:rPr lang="en-US" sz="1500" dirty="0">
                <a:solidFill>
                  <a:schemeClr val="tx1">
                    <a:lumMod val="85000"/>
                    <a:lumOff val="15000"/>
                  </a:schemeClr>
                </a:solidFill>
                <a:latin typeface="Century Gothic" panose="020B0502020202020204" pitchFamily="34" charset="0"/>
              </a:rPr>
              <a:t>sales@ebrandz.com</a:t>
            </a:r>
          </a:p>
        </p:txBody>
      </p:sp>
      <p:sp>
        <p:nvSpPr>
          <p:cNvPr id="29" name="Shape 122"/>
          <p:cNvSpPr/>
          <p:nvPr/>
        </p:nvSpPr>
        <p:spPr>
          <a:xfrm>
            <a:off x="2735232" y="1147344"/>
            <a:ext cx="6408768" cy="3719631"/>
          </a:xfrm>
          <a:prstGeom prst="rect">
            <a:avLst/>
          </a:prstGeom>
          <a:ln w="12700">
            <a:miter lim="400000"/>
          </a:ln>
          <a:extLst>
            <a:ext uri="{C572A759-6A51-4108-AA02-DFA0A04FC94B}">
              <ma14:wrappingTextBoxFlag xmlns:ma14="http://schemas.microsoft.com/office/mac/drawingml/2011/main" xmlns="" val="1"/>
            </a:ext>
          </a:extLst>
        </p:spPr>
        <p:txBody>
          <a:bodyPr wrap="square" lIns="45451" tIns="45451" rIns="45451" bIns="45451">
            <a:spAutoFit/>
          </a:bodyPr>
          <a:lstStyle/>
          <a:p>
            <a:pPr>
              <a:lnSpc>
                <a:spcPct val="150000"/>
              </a:lnSpc>
              <a:spcBef>
                <a:spcPts val="298"/>
              </a:spcBef>
              <a:defRPr sz="1400" b="1">
                <a:solidFill>
                  <a:srgbClr val="FF0000"/>
                </a:solidFill>
              </a:defRPr>
            </a:pPr>
            <a:r>
              <a:rPr dirty="0" smtClean="0">
                <a:solidFill>
                  <a:srgbClr val="C00000"/>
                </a:solidFill>
              </a:rPr>
              <a:t>1</a:t>
            </a:r>
            <a:r>
              <a:rPr lang="en-US" dirty="0" smtClean="0">
                <a:solidFill>
                  <a:srgbClr val="C00000"/>
                </a:solidFill>
              </a:rPr>
              <a:t>6</a:t>
            </a:r>
            <a:r>
              <a:rPr dirty="0" smtClean="0">
                <a:solidFill>
                  <a:schemeClr val="tx1">
                    <a:lumMod val="85000"/>
                    <a:lumOff val="15000"/>
                  </a:schemeClr>
                </a:solidFill>
              </a:rPr>
              <a:t> </a:t>
            </a:r>
            <a:r>
              <a:rPr dirty="0">
                <a:solidFill>
                  <a:schemeClr val="tx1">
                    <a:lumMod val="85000"/>
                    <a:lumOff val="15000"/>
                  </a:schemeClr>
                </a:solidFill>
              </a:rPr>
              <a:t>years in business.</a:t>
            </a:r>
          </a:p>
          <a:p>
            <a:pPr>
              <a:lnSpc>
                <a:spcPct val="150000"/>
              </a:lnSpc>
              <a:spcBef>
                <a:spcPts val="298"/>
              </a:spcBef>
              <a:defRPr sz="1400" b="1">
                <a:solidFill>
                  <a:srgbClr val="FF0000"/>
                </a:solidFill>
              </a:defRPr>
            </a:pPr>
            <a:r>
              <a:rPr dirty="0" smtClean="0">
                <a:solidFill>
                  <a:srgbClr val="C00000"/>
                </a:solidFill>
              </a:rPr>
              <a:t>2</a:t>
            </a:r>
            <a:r>
              <a:rPr lang="en-US" dirty="0" smtClean="0">
                <a:solidFill>
                  <a:srgbClr val="C00000"/>
                </a:solidFill>
              </a:rPr>
              <a:t>,</a:t>
            </a:r>
            <a:r>
              <a:rPr dirty="0" smtClean="0">
                <a:solidFill>
                  <a:srgbClr val="C00000"/>
                </a:solidFill>
              </a:rPr>
              <a:t>275</a:t>
            </a:r>
            <a:r>
              <a:rPr dirty="0" smtClean="0">
                <a:solidFill>
                  <a:schemeClr val="tx1">
                    <a:lumMod val="85000"/>
                    <a:lumOff val="15000"/>
                  </a:schemeClr>
                </a:solidFill>
              </a:rPr>
              <a:t> </a:t>
            </a:r>
            <a:r>
              <a:rPr dirty="0">
                <a:solidFill>
                  <a:schemeClr val="tx1">
                    <a:lumMod val="85000"/>
                    <a:lumOff val="15000"/>
                  </a:schemeClr>
                </a:solidFill>
              </a:rPr>
              <a:t>years combined digital marketing experience.</a:t>
            </a:r>
          </a:p>
          <a:p>
            <a:pPr>
              <a:lnSpc>
                <a:spcPct val="150000"/>
              </a:lnSpc>
              <a:spcBef>
                <a:spcPts val="298"/>
              </a:spcBef>
              <a:defRPr sz="1400" b="1">
                <a:solidFill>
                  <a:srgbClr val="FF0000"/>
                </a:solidFill>
              </a:defRPr>
            </a:pPr>
            <a:r>
              <a:rPr lang="en-US" dirty="0" smtClean="0">
                <a:solidFill>
                  <a:srgbClr val="C00000"/>
                </a:solidFill>
              </a:rPr>
              <a:t>400</a:t>
            </a:r>
            <a:r>
              <a:rPr dirty="0" smtClean="0">
                <a:solidFill>
                  <a:srgbClr val="C00000"/>
                </a:solidFill>
              </a:rPr>
              <a:t>+ </a:t>
            </a:r>
            <a:r>
              <a:rPr dirty="0">
                <a:solidFill>
                  <a:schemeClr val="tx1">
                    <a:lumMod val="85000"/>
                    <a:lumOff val="15000"/>
                  </a:schemeClr>
                </a:solidFill>
              </a:rPr>
              <a:t>full-time employees.</a:t>
            </a:r>
          </a:p>
          <a:p>
            <a:pPr>
              <a:lnSpc>
                <a:spcPct val="150000"/>
              </a:lnSpc>
              <a:spcBef>
                <a:spcPts val="298"/>
              </a:spcBef>
              <a:defRPr sz="1400" b="1">
                <a:solidFill>
                  <a:srgbClr val="FF0000"/>
                </a:solidFill>
              </a:defRPr>
            </a:pPr>
            <a:r>
              <a:rPr dirty="0">
                <a:solidFill>
                  <a:srgbClr val="C00000"/>
                </a:solidFill>
              </a:rPr>
              <a:t>82% </a:t>
            </a:r>
            <a:r>
              <a:rPr dirty="0">
                <a:solidFill>
                  <a:schemeClr val="tx1">
                    <a:lumMod val="85000"/>
                    <a:lumOff val="15000"/>
                  </a:schemeClr>
                </a:solidFill>
              </a:rPr>
              <a:t>renewal rate for our clients after the first 6 months.</a:t>
            </a:r>
          </a:p>
          <a:p>
            <a:pPr>
              <a:lnSpc>
                <a:spcPct val="150000"/>
              </a:lnSpc>
              <a:spcBef>
                <a:spcPts val="298"/>
              </a:spcBef>
              <a:defRPr sz="1400" b="1">
                <a:solidFill>
                  <a:srgbClr val="0D0D0D"/>
                </a:solidFill>
              </a:defRPr>
            </a:pPr>
            <a:r>
              <a:rPr dirty="0">
                <a:solidFill>
                  <a:schemeClr val="tx1">
                    <a:lumMod val="85000"/>
                    <a:lumOff val="15000"/>
                  </a:schemeClr>
                </a:solidFill>
              </a:rPr>
              <a:t>Completed over </a:t>
            </a:r>
            <a:r>
              <a:rPr dirty="0">
                <a:solidFill>
                  <a:srgbClr val="C00000"/>
                </a:solidFill>
              </a:rPr>
              <a:t>39,000</a:t>
            </a:r>
            <a:r>
              <a:rPr dirty="0">
                <a:solidFill>
                  <a:schemeClr val="tx1">
                    <a:lumMod val="85000"/>
                    <a:lumOff val="15000"/>
                  </a:schemeClr>
                </a:solidFill>
              </a:rPr>
              <a:t> individual website optimizations.</a:t>
            </a:r>
            <a:endParaRPr sz="1600" dirty="0">
              <a:solidFill>
                <a:schemeClr val="tx1">
                  <a:lumMod val="85000"/>
                  <a:lumOff val="15000"/>
                </a:schemeClr>
              </a:solidFill>
            </a:endParaRPr>
          </a:p>
          <a:p>
            <a:pPr>
              <a:lnSpc>
                <a:spcPct val="150000"/>
              </a:lnSpc>
              <a:spcBef>
                <a:spcPts val="298"/>
              </a:spcBef>
              <a:defRPr sz="1400" b="1">
                <a:solidFill>
                  <a:srgbClr val="FF0000"/>
                </a:solidFill>
              </a:defRPr>
            </a:pPr>
            <a:r>
              <a:rPr dirty="0">
                <a:solidFill>
                  <a:srgbClr val="C00000"/>
                </a:solidFill>
              </a:rPr>
              <a:t>90% </a:t>
            </a:r>
            <a:r>
              <a:rPr dirty="0">
                <a:solidFill>
                  <a:schemeClr val="tx1">
                    <a:lumMod val="85000"/>
                    <a:lumOff val="15000"/>
                  </a:schemeClr>
                </a:solidFill>
              </a:rPr>
              <a:t>of our clients would recommend us to a friend.</a:t>
            </a:r>
            <a:endParaRPr sz="1600" dirty="0">
              <a:solidFill>
                <a:schemeClr val="tx1">
                  <a:lumMod val="85000"/>
                  <a:lumOff val="15000"/>
                </a:schemeClr>
              </a:solidFill>
            </a:endParaRPr>
          </a:p>
          <a:p>
            <a:pPr>
              <a:lnSpc>
                <a:spcPct val="150000"/>
              </a:lnSpc>
              <a:spcBef>
                <a:spcPts val="298"/>
              </a:spcBef>
              <a:defRPr sz="1400" b="1">
                <a:solidFill>
                  <a:srgbClr val="0D0D0D"/>
                </a:solidFill>
              </a:defRPr>
            </a:pPr>
            <a:r>
              <a:rPr dirty="0">
                <a:solidFill>
                  <a:schemeClr val="tx1">
                    <a:lumMod val="85000"/>
                    <a:lumOff val="15000"/>
                  </a:schemeClr>
                </a:solidFill>
              </a:rPr>
              <a:t>Managed over </a:t>
            </a:r>
            <a:r>
              <a:rPr dirty="0">
                <a:solidFill>
                  <a:srgbClr val="C00000"/>
                </a:solidFill>
              </a:rPr>
              <a:t>$225 </a:t>
            </a:r>
            <a:r>
              <a:rPr dirty="0">
                <a:solidFill>
                  <a:schemeClr val="tx1">
                    <a:lumMod val="85000"/>
                    <a:lumOff val="15000"/>
                  </a:schemeClr>
                </a:solidFill>
              </a:rPr>
              <a:t>million in Paid Ad campaigns.</a:t>
            </a:r>
            <a:endParaRPr sz="1600" dirty="0">
              <a:solidFill>
                <a:schemeClr val="tx1">
                  <a:lumMod val="85000"/>
                  <a:lumOff val="15000"/>
                </a:schemeClr>
              </a:solidFill>
            </a:endParaRPr>
          </a:p>
          <a:p>
            <a:pPr>
              <a:lnSpc>
                <a:spcPct val="150000"/>
              </a:lnSpc>
              <a:spcBef>
                <a:spcPts val="298"/>
              </a:spcBef>
              <a:defRPr sz="1400" b="1">
                <a:solidFill>
                  <a:srgbClr val="0D0D0D"/>
                </a:solidFill>
              </a:defRPr>
            </a:pPr>
            <a:r>
              <a:rPr dirty="0">
                <a:solidFill>
                  <a:schemeClr val="tx1">
                    <a:lumMod val="85000"/>
                    <a:lumOff val="15000"/>
                  </a:schemeClr>
                </a:solidFill>
              </a:rPr>
              <a:t>Ranks among top </a:t>
            </a:r>
            <a:r>
              <a:rPr dirty="0">
                <a:solidFill>
                  <a:srgbClr val="C00000"/>
                </a:solidFill>
              </a:rPr>
              <a:t>3</a:t>
            </a:r>
            <a:r>
              <a:rPr dirty="0">
                <a:solidFill>
                  <a:schemeClr val="tx1">
                    <a:lumMod val="85000"/>
                    <a:lumOff val="15000"/>
                  </a:schemeClr>
                </a:solidFill>
              </a:rPr>
              <a:t> SEO firms worldwide.</a:t>
            </a:r>
            <a:endParaRPr sz="1600" dirty="0">
              <a:solidFill>
                <a:schemeClr val="tx1">
                  <a:lumMod val="85000"/>
                  <a:lumOff val="15000"/>
                </a:schemeClr>
              </a:solidFill>
            </a:endParaRPr>
          </a:p>
          <a:p>
            <a:pPr>
              <a:lnSpc>
                <a:spcPct val="150000"/>
              </a:lnSpc>
              <a:spcBef>
                <a:spcPts val="298"/>
              </a:spcBef>
              <a:defRPr sz="1400" b="1">
                <a:solidFill>
                  <a:srgbClr val="FF0000"/>
                </a:solidFill>
              </a:defRPr>
            </a:pPr>
            <a:r>
              <a:rPr dirty="0">
                <a:solidFill>
                  <a:srgbClr val="C00000"/>
                </a:solidFill>
              </a:rPr>
              <a:t>20%-80% </a:t>
            </a:r>
            <a:r>
              <a:rPr dirty="0">
                <a:solidFill>
                  <a:schemeClr val="tx1">
                    <a:lumMod val="85000"/>
                    <a:lumOff val="15000"/>
                  </a:schemeClr>
                </a:solidFill>
              </a:rPr>
              <a:t>increase in Profit and ROI.</a:t>
            </a:r>
            <a:endParaRPr sz="1600" dirty="0">
              <a:solidFill>
                <a:schemeClr val="tx1">
                  <a:lumMod val="85000"/>
                  <a:lumOff val="15000"/>
                </a:schemeClr>
              </a:solidFill>
            </a:endParaRPr>
          </a:p>
          <a:p>
            <a:pPr>
              <a:lnSpc>
                <a:spcPct val="150000"/>
              </a:lnSpc>
              <a:spcBef>
                <a:spcPts val="298"/>
              </a:spcBef>
              <a:defRPr sz="1400" b="1">
                <a:solidFill>
                  <a:srgbClr val="0D0D0D"/>
                </a:solidFill>
              </a:defRPr>
            </a:pPr>
            <a:r>
              <a:rPr dirty="0" err="1">
                <a:solidFill>
                  <a:schemeClr val="tx1">
                    <a:lumMod val="85000"/>
                    <a:lumOff val="15000"/>
                  </a:schemeClr>
                </a:solidFill>
              </a:rPr>
              <a:t>eBrandz</a:t>
            </a:r>
            <a:r>
              <a:rPr dirty="0">
                <a:solidFill>
                  <a:schemeClr val="tx1">
                    <a:lumMod val="85000"/>
                    <a:lumOff val="15000"/>
                  </a:schemeClr>
                </a:solidFill>
              </a:rPr>
              <a:t> delivers real, clear results that grow your business.</a:t>
            </a:r>
          </a:p>
        </p:txBody>
      </p:sp>
      <p:grpSp>
        <p:nvGrpSpPr>
          <p:cNvPr id="7" name="Group 6"/>
          <p:cNvGrpSpPr/>
          <p:nvPr/>
        </p:nvGrpSpPr>
        <p:grpSpPr>
          <a:xfrm>
            <a:off x="2336059" y="1303833"/>
            <a:ext cx="239778" cy="3419048"/>
            <a:chOff x="1107333" y="1303833"/>
            <a:chExt cx="239778" cy="3419048"/>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1943" y="1303833"/>
              <a:ext cx="187527" cy="187527"/>
            </a:xfrm>
            <a:prstGeom prst="rect">
              <a:avLst/>
            </a:prstGeom>
          </p:spPr>
        </p:pic>
        <p:pic>
          <p:nvPicPr>
            <p:cNvPr id="71" name="Picture 7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566" y="1634208"/>
              <a:ext cx="206280" cy="206280"/>
            </a:xfrm>
            <a:prstGeom prst="rect">
              <a:avLst/>
            </a:prstGeom>
          </p:spPr>
        </p:pic>
        <p:pic>
          <p:nvPicPr>
            <p:cNvPr id="73" name="Picture 7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2252" y="1995396"/>
              <a:ext cx="226908" cy="226908"/>
            </a:xfrm>
            <a:prstGeom prst="rect">
              <a:avLst/>
            </a:prstGeom>
          </p:spPr>
        </p:pic>
        <p:pic>
          <p:nvPicPr>
            <p:cNvPr id="75" name="Picture 7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0467" y="2371260"/>
              <a:ext cx="170479" cy="170479"/>
            </a:xfrm>
            <a:prstGeom prst="rect">
              <a:avLst/>
            </a:prstGeom>
          </p:spPr>
        </p:pic>
        <p:pic>
          <p:nvPicPr>
            <p:cNvPr id="79" name="Picture 7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20203" y="3078098"/>
              <a:ext cx="226908" cy="226908"/>
            </a:xfrm>
            <a:prstGeom prst="rect">
              <a:avLst/>
            </a:prstGeom>
          </p:spPr>
        </p:pic>
        <p:pic>
          <p:nvPicPr>
            <p:cNvPr id="84" name="Picture 8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12252" y="3436846"/>
              <a:ext cx="226908" cy="226908"/>
            </a:xfrm>
            <a:prstGeom prst="rect">
              <a:avLst/>
            </a:prstGeom>
          </p:spPr>
        </p:pic>
        <p:pic>
          <p:nvPicPr>
            <p:cNvPr id="86" name="Picture 8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20203" y="3785589"/>
              <a:ext cx="226908" cy="226908"/>
            </a:xfrm>
            <a:prstGeom prst="rect">
              <a:avLst/>
            </a:prstGeom>
          </p:spPr>
        </p:pic>
        <p:pic>
          <p:nvPicPr>
            <p:cNvPr id="88" name="Picture 8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1943" y="4151328"/>
              <a:ext cx="187527" cy="187527"/>
            </a:xfrm>
            <a:prstGeom prst="rect">
              <a:avLst/>
            </a:prstGeom>
          </p:spPr>
        </p:pic>
        <p:pic>
          <p:nvPicPr>
            <p:cNvPr id="90" name="Picture 8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14615" y="4516601"/>
              <a:ext cx="206280" cy="206280"/>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07333" y="2703338"/>
              <a:ext cx="236745" cy="236745"/>
            </a:xfrm>
            <a:prstGeom prst="rect">
              <a:avLst/>
            </a:prstGeom>
          </p:spPr>
        </p:pic>
      </p:grpSp>
      <p:grpSp>
        <p:nvGrpSpPr>
          <p:cNvPr id="16" name="Group 15"/>
          <p:cNvGrpSpPr/>
          <p:nvPr/>
        </p:nvGrpSpPr>
        <p:grpSpPr>
          <a:xfrm>
            <a:off x="2621557" y="1319076"/>
            <a:ext cx="70255" cy="127155"/>
            <a:chOff x="2575836" y="1330505"/>
            <a:chExt cx="70255" cy="127155"/>
          </a:xfrm>
        </p:grpSpPr>
        <p:cxnSp>
          <p:nvCxnSpPr>
            <p:cNvPr id="9" name="Straight Connector 8"/>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2621557" y="1673770"/>
            <a:ext cx="70255" cy="127155"/>
            <a:chOff x="2575836" y="1330505"/>
            <a:chExt cx="70255" cy="127155"/>
          </a:xfrm>
        </p:grpSpPr>
        <p:cxnSp>
          <p:nvCxnSpPr>
            <p:cNvPr id="44" name="Straight Connector 43"/>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6" name="Group 45"/>
          <p:cNvGrpSpPr/>
          <p:nvPr/>
        </p:nvGrpSpPr>
        <p:grpSpPr>
          <a:xfrm>
            <a:off x="2621557" y="2045273"/>
            <a:ext cx="70255" cy="127155"/>
            <a:chOff x="2575836" y="1330505"/>
            <a:chExt cx="70255" cy="127155"/>
          </a:xfrm>
        </p:grpSpPr>
        <p:cxnSp>
          <p:nvCxnSpPr>
            <p:cNvPr id="47" name="Straight Connector 46"/>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a:off x="2621557" y="2392921"/>
            <a:ext cx="70255" cy="127155"/>
            <a:chOff x="2575836" y="1330505"/>
            <a:chExt cx="70255" cy="127155"/>
          </a:xfrm>
        </p:grpSpPr>
        <p:cxnSp>
          <p:nvCxnSpPr>
            <p:cNvPr id="50" name="Straight Connector 49"/>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2621557" y="2758133"/>
            <a:ext cx="70255" cy="127155"/>
            <a:chOff x="2575836" y="1330505"/>
            <a:chExt cx="70255" cy="127155"/>
          </a:xfrm>
        </p:grpSpPr>
        <p:cxnSp>
          <p:nvCxnSpPr>
            <p:cNvPr id="53" name="Straight Connector 52"/>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5" name="Group 54"/>
          <p:cNvGrpSpPr/>
          <p:nvPr/>
        </p:nvGrpSpPr>
        <p:grpSpPr>
          <a:xfrm>
            <a:off x="2621557" y="3127974"/>
            <a:ext cx="70255" cy="127155"/>
            <a:chOff x="2575836" y="1330505"/>
            <a:chExt cx="70255" cy="127155"/>
          </a:xfrm>
        </p:grpSpPr>
        <p:cxnSp>
          <p:nvCxnSpPr>
            <p:cNvPr id="56" name="Straight Connector 55"/>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2621557" y="3486723"/>
            <a:ext cx="70255" cy="127155"/>
            <a:chOff x="2575836" y="1330505"/>
            <a:chExt cx="70255" cy="127155"/>
          </a:xfrm>
        </p:grpSpPr>
        <p:cxnSp>
          <p:nvCxnSpPr>
            <p:cNvPr id="59" name="Straight Connector 58"/>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2621557" y="3835466"/>
            <a:ext cx="70255" cy="127155"/>
            <a:chOff x="2575836" y="1330505"/>
            <a:chExt cx="70255" cy="127155"/>
          </a:xfrm>
        </p:grpSpPr>
        <p:cxnSp>
          <p:nvCxnSpPr>
            <p:cNvPr id="62" name="Straight Connector 61"/>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4" name="Group 63"/>
          <p:cNvGrpSpPr/>
          <p:nvPr/>
        </p:nvGrpSpPr>
        <p:grpSpPr>
          <a:xfrm>
            <a:off x="2621557" y="4181514"/>
            <a:ext cx="70255" cy="127155"/>
            <a:chOff x="2575836" y="1330505"/>
            <a:chExt cx="70255" cy="127155"/>
          </a:xfrm>
        </p:grpSpPr>
        <p:cxnSp>
          <p:nvCxnSpPr>
            <p:cNvPr id="65" name="Straight Connector 64"/>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a:off x="2621557" y="4556163"/>
            <a:ext cx="70255" cy="127155"/>
            <a:chOff x="2575836" y="1330505"/>
            <a:chExt cx="70255" cy="127155"/>
          </a:xfrm>
        </p:grpSpPr>
        <p:cxnSp>
          <p:nvCxnSpPr>
            <p:cNvPr id="68" name="Straight Connector 67"/>
            <p:cNvCxnSpPr/>
            <p:nvPr/>
          </p:nvCxnSpPr>
          <p:spPr>
            <a:xfrm>
              <a:off x="2575836" y="1397596"/>
              <a:ext cx="70173"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646091" y="1330505"/>
              <a:ext cx="0" cy="12715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5732634"/>
      </p:ext>
    </p:extLst>
  </p:cSld>
  <p:clrMapOvr>
    <a:masterClrMapping/>
  </p:clrMapOvr>
  <p:transition spd="med" advClick="0" advTm="10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0" cy="36671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27" name="TextBox 26"/>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31" name="Rectangle 30"/>
          <p:cNvSpPr/>
          <p:nvPr/>
        </p:nvSpPr>
        <p:spPr>
          <a:xfrm>
            <a:off x="96982" y="1295400"/>
            <a:ext cx="8285018" cy="591537"/>
          </a:xfrm>
          <a:prstGeom prst="rect">
            <a:avLst/>
          </a:prstGeom>
        </p:spPr>
        <p:txBody>
          <a:bodyPr wrap="square" lIns="90907" tIns="45453" rIns="90907" bIns="45453">
            <a:spAutoFit/>
          </a:bodyPr>
          <a:lstStyle/>
          <a:p>
            <a:pPr>
              <a:lnSpc>
                <a:spcPct val="94000"/>
              </a:lnSpc>
              <a:buClrTx/>
              <a:buFontTx/>
              <a:buNone/>
            </a:pPr>
            <a:r>
              <a:rPr lang="en-US" altLang="en-US" b="1" dirty="0" err="1" smtClean="0">
                <a:solidFill>
                  <a:schemeClr val="bg1"/>
                </a:solidFill>
                <a:latin typeface="Century Gothic" panose="020B0502020202020204" pitchFamily="34" charset="0"/>
              </a:rPr>
              <a:t>eBrandz</a:t>
            </a:r>
            <a:r>
              <a:rPr lang="en-US" altLang="en-US" b="1" dirty="0" smtClean="0">
                <a:solidFill>
                  <a:schemeClr val="bg1"/>
                </a:solidFill>
                <a:latin typeface="Century Gothic" panose="020B0502020202020204" pitchFamily="34" charset="0"/>
              </a:rPr>
              <a:t> </a:t>
            </a:r>
            <a:r>
              <a:rPr lang="en-US" altLang="en-US" b="1" dirty="0" err="1" smtClean="0">
                <a:solidFill>
                  <a:schemeClr val="bg1"/>
                </a:solidFill>
                <a:latin typeface="Century Gothic" panose="020B0502020202020204" pitchFamily="34" charset="0"/>
              </a:rPr>
              <a:t>Inc</a:t>
            </a:r>
            <a:r>
              <a:rPr lang="en-US" altLang="en-US" b="1" dirty="0" smtClean="0">
                <a:solidFill>
                  <a:schemeClr val="bg1"/>
                </a:solidFill>
                <a:latin typeface="Century Gothic" panose="020B0502020202020204" pitchFamily="34" charset="0"/>
              </a:rPr>
              <a:t> featured in B2B “2009 Marketer’s Resource Guide” for second consecutive year.</a:t>
            </a:r>
          </a:p>
        </p:txBody>
      </p:sp>
      <p:sp>
        <p:nvSpPr>
          <p:cNvPr id="32" name="TextBox 31"/>
          <p:cNvSpPr txBox="1">
            <a:spLocks noChangeArrowheads="1"/>
          </p:cNvSpPr>
          <p:nvPr/>
        </p:nvSpPr>
        <p:spPr bwMode="auto">
          <a:xfrm>
            <a:off x="1920875" y="2165351"/>
            <a:ext cx="7005638" cy="100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130000"/>
              </a:lnSpc>
            </a:pPr>
            <a:r>
              <a:rPr lang="en-US" sz="1500" dirty="0">
                <a:solidFill>
                  <a:schemeClr val="bg1"/>
                </a:solidFill>
                <a:latin typeface="+mj-lt"/>
              </a:rPr>
              <a:t>“</a:t>
            </a:r>
            <a:r>
              <a:rPr lang="en-US" sz="1500" dirty="0" err="1">
                <a:solidFill>
                  <a:schemeClr val="bg1"/>
                </a:solidFill>
                <a:latin typeface="+mj-lt"/>
              </a:rPr>
              <a:t>eBrandz</a:t>
            </a:r>
            <a:r>
              <a:rPr lang="en-US" sz="1500" dirty="0">
                <a:solidFill>
                  <a:schemeClr val="bg1"/>
                </a:solidFill>
                <a:latin typeface="+mj-lt"/>
              </a:rPr>
              <a:t> </a:t>
            </a:r>
            <a:r>
              <a:rPr lang="en-US" sz="1500" dirty="0" err="1">
                <a:solidFill>
                  <a:schemeClr val="bg1"/>
                </a:solidFill>
                <a:latin typeface="+mj-lt"/>
              </a:rPr>
              <a:t>Inc</a:t>
            </a:r>
            <a:r>
              <a:rPr lang="en-US" sz="1500" dirty="0">
                <a:solidFill>
                  <a:schemeClr val="bg1"/>
                </a:solidFill>
                <a:latin typeface="+mj-lt"/>
              </a:rPr>
              <a:t> repeats its previous feat of being featured in the b2b 2009 marketer’s resource guide. The New York based search engine optimization company has earned the much coveted place in b2b’s shortlist for the second consecutive year.”</a:t>
            </a:r>
          </a:p>
        </p:txBody>
      </p:sp>
      <p:pic>
        <p:nvPicPr>
          <p:cNvPr id="33"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2" y="1955802"/>
            <a:ext cx="1243013" cy="1549399"/>
          </a:xfrm>
          <a:prstGeom prst="rect">
            <a:avLst/>
          </a:pr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6570664" y="3121026"/>
            <a:ext cx="2175289" cy="295821"/>
          </a:xfrm>
          <a:prstGeom prst="rect">
            <a:avLst/>
          </a:prstGeom>
          <a:noFill/>
        </p:spPr>
        <p:txBody>
          <a:bodyPr wrap="none" lIns="90907" tIns="45453" rIns="90907" bIns="45453">
            <a:spAutoFit/>
          </a:bodyPr>
          <a:lstStyle/>
          <a:p>
            <a:pPr>
              <a:defRPr/>
            </a:pPr>
            <a:r>
              <a:rPr lang="en-US" sz="1300" dirty="0">
                <a:solidFill>
                  <a:schemeClr val="bg1"/>
                </a:solidFill>
              </a:rPr>
              <a:t>- Published by </a:t>
            </a:r>
            <a:r>
              <a:rPr lang="en-US" sz="1300" b="1" i="1" dirty="0">
                <a:solidFill>
                  <a:srgbClr val="5191F3"/>
                </a:solidFill>
              </a:rPr>
              <a:t>B2B Magazine</a:t>
            </a:r>
          </a:p>
        </p:txBody>
      </p:sp>
      <p:sp>
        <p:nvSpPr>
          <p:cNvPr id="35" name="Rectangle 34"/>
          <p:cNvSpPr/>
          <p:nvPr/>
        </p:nvSpPr>
        <p:spPr>
          <a:xfrm>
            <a:off x="96982" y="3810000"/>
            <a:ext cx="8285018" cy="591537"/>
          </a:xfrm>
          <a:prstGeom prst="rect">
            <a:avLst/>
          </a:prstGeom>
        </p:spPr>
        <p:txBody>
          <a:bodyPr wrap="square" lIns="90907" tIns="45453" rIns="90907" bIns="45453">
            <a:spAutoFit/>
          </a:bodyPr>
          <a:lstStyle/>
          <a:p>
            <a:pPr>
              <a:lnSpc>
                <a:spcPct val="94000"/>
              </a:lnSpc>
              <a:buClrTx/>
              <a:buFontTx/>
              <a:buNone/>
            </a:pPr>
            <a:r>
              <a:rPr lang="en-US" altLang="en-US" b="1" dirty="0" err="1" smtClean="0">
                <a:solidFill>
                  <a:schemeClr val="tx1">
                    <a:lumMod val="65000"/>
                    <a:lumOff val="35000"/>
                  </a:schemeClr>
                </a:solidFill>
                <a:latin typeface="Century Gothic" panose="020B0502020202020204" pitchFamily="34" charset="0"/>
              </a:rPr>
              <a:t>eBrandz</a:t>
            </a:r>
            <a:r>
              <a:rPr lang="en-US" altLang="en-US" b="1" dirty="0" smtClean="0">
                <a:solidFill>
                  <a:schemeClr val="tx1">
                    <a:lumMod val="65000"/>
                    <a:lumOff val="35000"/>
                  </a:schemeClr>
                </a:solidFill>
                <a:latin typeface="Century Gothic" panose="020B0502020202020204" pitchFamily="34" charset="0"/>
              </a:rPr>
              <a:t> </a:t>
            </a:r>
            <a:r>
              <a:rPr lang="en-US" altLang="en-US" b="1" dirty="0" err="1" smtClean="0">
                <a:solidFill>
                  <a:schemeClr val="tx1">
                    <a:lumMod val="65000"/>
                    <a:lumOff val="35000"/>
                  </a:schemeClr>
                </a:solidFill>
                <a:latin typeface="Century Gothic" panose="020B0502020202020204" pitchFamily="34" charset="0"/>
              </a:rPr>
              <a:t>Inc</a:t>
            </a:r>
            <a:r>
              <a:rPr lang="en-US" altLang="en-US" b="1" dirty="0" smtClean="0">
                <a:solidFill>
                  <a:schemeClr val="tx1">
                    <a:lumMod val="65000"/>
                    <a:lumOff val="35000"/>
                  </a:schemeClr>
                </a:solidFill>
                <a:latin typeface="Century Gothic" panose="020B0502020202020204" pitchFamily="34" charset="0"/>
              </a:rPr>
              <a:t> short listed by B2B Magazine for “2008 Marketers Resource Guide”</a:t>
            </a:r>
          </a:p>
        </p:txBody>
      </p:sp>
      <p:pic>
        <p:nvPicPr>
          <p:cNvPr id="36"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492627"/>
            <a:ext cx="1347788" cy="160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8" name="TextBox 37"/>
          <p:cNvSpPr txBox="1">
            <a:spLocks noChangeArrowheads="1"/>
          </p:cNvSpPr>
          <p:nvPr/>
        </p:nvSpPr>
        <p:spPr bwMode="auto">
          <a:xfrm>
            <a:off x="1968501" y="4724401"/>
            <a:ext cx="7007225" cy="100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130000"/>
              </a:lnSpc>
            </a:pPr>
            <a:r>
              <a:rPr lang="en-US" sz="1500" dirty="0">
                <a:latin typeface="+mj-lt"/>
              </a:rPr>
              <a:t>“B2B Magazine has come up with a special edition of “2008 Marketers Resource Guide” and New York based Search Engine Optimization company </a:t>
            </a:r>
            <a:r>
              <a:rPr lang="en-US" sz="1500" dirty="0" err="1">
                <a:latin typeface="+mj-lt"/>
              </a:rPr>
              <a:t>eBrandz</a:t>
            </a:r>
            <a:r>
              <a:rPr lang="en-US" sz="1500" dirty="0">
                <a:latin typeface="+mj-lt"/>
              </a:rPr>
              <a:t> has been included in the SEM Vendor shortlist.”</a:t>
            </a:r>
          </a:p>
        </p:txBody>
      </p:sp>
      <p:sp>
        <p:nvSpPr>
          <p:cNvPr id="50" name="TextBox 49"/>
          <p:cNvSpPr txBox="1"/>
          <p:nvPr/>
        </p:nvSpPr>
        <p:spPr>
          <a:xfrm>
            <a:off x="6619877" y="5616576"/>
            <a:ext cx="2175289" cy="295821"/>
          </a:xfrm>
          <a:prstGeom prst="rect">
            <a:avLst/>
          </a:prstGeom>
          <a:noFill/>
        </p:spPr>
        <p:txBody>
          <a:bodyPr wrap="none" lIns="90907" tIns="45453" rIns="90907" bIns="45453">
            <a:spAutoFit/>
          </a:bodyPr>
          <a:lstStyle/>
          <a:p>
            <a:pPr>
              <a:defRPr/>
            </a:pPr>
            <a:r>
              <a:rPr lang="en-US" sz="1300" dirty="0"/>
              <a:t>- Published by</a:t>
            </a:r>
            <a:r>
              <a:rPr lang="en-US" sz="1300" dirty="0">
                <a:solidFill>
                  <a:schemeClr val="accent5">
                    <a:lumMod val="75000"/>
                  </a:schemeClr>
                </a:solidFill>
              </a:rPr>
              <a:t> </a:t>
            </a:r>
            <a:r>
              <a:rPr lang="en-US" sz="1300" b="1" i="1" dirty="0">
                <a:solidFill>
                  <a:srgbClr val="5191F3"/>
                </a:solidFill>
              </a:rPr>
              <a:t>B2B Magazine</a:t>
            </a:r>
          </a:p>
        </p:txBody>
      </p:sp>
      <p:sp>
        <p:nvSpPr>
          <p:cNvPr id="18" name="TextBox 17"/>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solidFill>
                <a:latin typeface="Century Gothic" panose="020B0502020202020204" pitchFamily="34" charset="0"/>
              </a:rPr>
              <a:t>PRESS COVERAGE</a:t>
            </a:r>
          </a:p>
        </p:txBody>
      </p:sp>
      <p:sp>
        <p:nvSpPr>
          <p:cNvPr id="13" name="TextBox 12"/>
          <p:cNvSpPr txBox="1"/>
          <p:nvPr/>
        </p:nvSpPr>
        <p:spPr>
          <a:xfrm>
            <a:off x="990600" y="501359"/>
            <a:ext cx="7162800" cy="529794"/>
          </a:xfrm>
          <a:prstGeom prst="rect">
            <a:avLst/>
          </a:prstGeom>
          <a:noFill/>
        </p:spPr>
        <p:txBody>
          <a:bodyPr wrap="square" lIns="90907" tIns="45453" rIns="90907" bIns="45453" rtlCol="0">
            <a:spAutoFit/>
          </a:bodyPr>
          <a:lstStyle/>
          <a:p>
            <a:pPr algn="ctr">
              <a:defRPr/>
            </a:pPr>
            <a:r>
              <a:rPr lang="en-US" sz="2800" b="1" dirty="0">
                <a:solidFill>
                  <a:schemeClr val="bg1"/>
                </a:solidFill>
              </a:rPr>
              <a:t>Press Coverage</a:t>
            </a:r>
          </a:p>
        </p:txBody>
      </p:sp>
      <p:sp>
        <p:nvSpPr>
          <p:cNvPr id="14" name="Rectangle 13"/>
          <p:cNvSpPr/>
          <p:nvPr/>
        </p:nvSpPr>
        <p:spPr>
          <a:xfrm>
            <a:off x="4343400" y="1000451"/>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pic>
        <p:nvPicPr>
          <p:cNvPr id="16"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Tree>
    <p:extLst>
      <p:ext uri="{BB962C8B-B14F-4D97-AF65-F5344CB8AC3E}">
        <p14:creationId xmlns:p14="http://schemas.microsoft.com/office/powerpoint/2010/main" val="3759185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6202" y="6457951"/>
            <a:ext cx="2167913" cy="342615"/>
          </a:xfrm>
          <a:prstGeom prst="rect">
            <a:avLst/>
          </a:prstGeom>
          <a:noFill/>
        </p:spPr>
        <p:txBody>
          <a:bodyPr wrap="square" lIns="90907" tIns="45453" rIns="90907" bIns="45453" rtlCol="0">
            <a:spAutoFit/>
          </a:bodyPr>
          <a:lstStyle/>
          <a:p>
            <a:r>
              <a:rPr lang="en-US" sz="1600" dirty="0">
                <a:solidFill>
                  <a:schemeClr val="bg1">
                    <a:lumMod val="50000"/>
                  </a:schemeClr>
                </a:solidFill>
                <a:latin typeface="Century Gothic" panose="020B0502020202020204" pitchFamily="34" charset="0"/>
              </a:rPr>
              <a:t>sales@ebrandz.com</a:t>
            </a:r>
          </a:p>
        </p:txBody>
      </p:sp>
      <p:sp>
        <p:nvSpPr>
          <p:cNvPr id="18" name="TextBox 17"/>
          <p:cNvSpPr txBox="1">
            <a:spLocks noChangeArrowheads="1"/>
          </p:cNvSpPr>
          <p:nvPr/>
        </p:nvSpPr>
        <p:spPr bwMode="auto">
          <a:xfrm>
            <a:off x="1528762" y="1110446"/>
            <a:ext cx="7005638" cy="62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130000"/>
              </a:lnSpc>
            </a:pPr>
            <a:r>
              <a:rPr lang="en-US" sz="1300" dirty="0">
                <a:solidFill>
                  <a:schemeClr val="tx1">
                    <a:lumMod val="75000"/>
                    <a:lumOff val="25000"/>
                  </a:schemeClr>
                </a:solidFill>
                <a:latin typeface="+mj-lt"/>
              </a:rPr>
              <a:t>“</a:t>
            </a:r>
            <a:r>
              <a:rPr lang="en-US" sz="1300" dirty="0" err="1">
                <a:solidFill>
                  <a:schemeClr val="tx1">
                    <a:lumMod val="75000"/>
                    <a:lumOff val="25000"/>
                  </a:schemeClr>
                </a:solidFill>
                <a:latin typeface="+mj-lt"/>
              </a:rPr>
              <a:t>eBrandz</a:t>
            </a:r>
            <a:r>
              <a:rPr lang="en-US" sz="1300" dirty="0">
                <a:solidFill>
                  <a:schemeClr val="tx1">
                    <a:lumMod val="75000"/>
                    <a:lumOff val="25000"/>
                  </a:schemeClr>
                </a:solidFill>
                <a:latin typeface="+mj-lt"/>
              </a:rPr>
              <a:t> is a Mumbai - based company that is one of the world leaders in SEO - an Indian company winning on the global playing field.”</a:t>
            </a:r>
          </a:p>
        </p:txBody>
      </p:sp>
      <p:sp>
        <p:nvSpPr>
          <p:cNvPr id="19" name="TextBox 18"/>
          <p:cNvSpPr txBox="1"/>
          <p:nvPr/>
        </p:nvSpPr>
        <p:spPr>
          <a:xfrm>
            <a:off x="5414464" y="1743858"/>
            <a:ext cx="3260137" cy="295821"/>
          </a:xfrm>
          <a:prstGeom prst="rect">
            <a:avLst/>
          </a:prstGeom>
          <a:noFill/>
        </p:spPr>
        <p:txBody>
          <a:bodyPr wrap="none" lIns="90907" tIns="45453" rIns="90907" bIns="45453">
            <a:spAutoFit/>
          </a:bodyPr>
          <a:lstStyle/>
          <a:p>
            <a:pPr algn="ctr">
              <a:defRPr/>
            </a:pPr>
            <a:r>
              <a:rPr lang="en-US" sz="1300" dirty="0"/>
              <a:t>- Published by </a:t>
            </a:r>
            <a:r>
              <a:rPr lang="en-US" sz="1300" b="1" i="1" dirty="0" err="1">
                <a:solidFill>
                  <a:srgbClr val="F03E3E"/>
                </a:solidFill>
              </a:rPr>
              <a:t>BenefIT</a:t>
            </a:r>
            <a:r>
              <a:rPr lang="en-US" sz="1300" b="1" i="1" dirty="0">
                <a:solidFill>
                  <a:srgbClr val="F03E3E"/>
                </a:solidFill>
              </a:rPr>
              <a:t> Magazine (May 2006)</a:t>
            </a:r>
          </a:p>
        </p:txBody>
      </p:sp>
      <p:pic>
        <p:nvPicPr>
          <p:cNvPr id="2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51" y="997733"/>
            <a:ext cx="703263"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1" name="TextBox 20"/>
          <p:cNvSpPr txBox="1">
            <a:spLocks noChangeArrowheads="1"/>
          </p:cNvSpPr>
          <p:nvPr/>
        </p:nvSpPr>
        <p:spPr bwMode="auto">
          <a:xfrm>
            <a:off x="1525589" y="2402671"/>
            <a:ext cx="7007225" cy="35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130000"/>
              </a:lnSpc>
            </a:pPr>
            <a:r>
              <a:rPr lang="en-US" sz="1300" dirty="0">
                <a:solidFill>
                  <a:schemeClr val="tx1">
                    <a:lumMod val="75000"/>
                    <a:lumOff val="25000"/>
                  </a:schemeClr>
                </a:solidFill>
                <a:latin typeface="+mj-lt"/>
              </a:rPr>
              <a:t>“eBrandz.com is an example of an Indian SEO company that rivals the best in the world.”</a:t>
            </a:r>
          </a:p>
        </p:txBody>
      </p:sp>
      <p:sp>
        <p:nvSpPr>
          <p:cNvPr id="22" name="TextBox 21"/>
          <p:cNvSpPr txBox="1"/>
          <p:nvPr/>
        </p:nvSpPr>
        <p:spPr>
          <a:xfrm>
            <a:off x="6677068" y="2845583"/>
            <a:ext cx="2038264" cy="295821"/>
          </a:xfrm>
          <a:prstGeom prst="rect">
            <a:avLst/>
          </a:prstGeom>
          <a:noFill/>
        </p:spPr>
        <p:txBody>
          <a:bodyPr wrap="none" lIns="90907" tIns="45453" rIns="90907" bIns="45453">
            <a:spAutoFit/>
          </a:bodyPr>
          <a:lstStyle/>
          <a:p>
            <a:pPr algn="ctr">
              <a:defRPr/>
            </a:pPr>
            <a:r>
              <a:rPr lang="en-US" sz="1300" dirty="0"/>
              <a:t>- Published </a:t>
            </a:r>
            <a:r>
              <a:rPr lang="en-US" sz="1300" b="1" i="1" dirty="0">
                <a:solidFill>
                  <a:srgbClr val="F03E3E"/>
                </a:solidFill>
              </a:rPr>
              <a:t>Digit Magazine</a:t>
            </a:r>
          </a:p>
        </p:txBody>
      </p:sp>
      <p:pic>
        <p:nvPicPr>
          <p:cNvPr id="2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51" y="2120096"/>
            <a:ext cx="6953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1" name="TextBox 30"/>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lumMod val="50000"/>
                  </a:schemeClr>
                </a:solidFill>
                <a:latin typeface="Century Gothic" panose="020B0502020202020204" pitchFamily="34" charset="0"/>
              </a:rPr>
              <a:t>PRESS COVERAGE</a:t>
            </a:r>
          </a:p>
        </p:txBody>
      </p:sp>
      <p:sp>
        <p:nvSpPr>
          <p:cNvPr id="2" name="TextBox 1"/>
          <p:cNvSpPr txBox="1"/>
          <p:nvPr/>
        </p:nvSpPr>
        <p:spPr>
          <a:xfrm>
            <a:off x="1528764" y="4492669"/>
            <a:ext cx="3812875" cy="295821"/>
          </a:xfrm>
          <a:prstGeom prst="rect">
            <a:avLst/>
          </a:prstGeom>
          <a:noFill/>
        </p:spPr>
        <p:txBody>
          <a:bodyPr wrap="square" lIns="90907" tIns="45453" rIns="90907" bIns="45453" rtlCol="0">
            <a:spAutoFit/>
          </a:bodyPr>
          <a:lstStyle/>
          <a:p>
            <a:r>
              <a:rPr lang="en-US" sz="1300" dirty="0">
                <a:solidFill>
                  <a:schemeClr val="tx1">
                    <a:lumMod val="75000"/>
                    <a:lumOff val="25000"/>
                  </a:schemeClr>
                </a:solidFill>
                <a:latin typeface="+mj-lt"/>
              </a:rPr>
              <a:t>“SEO STRATEGIES FOR START-UPS”</a:t>
            </a:r>
          </a:p>
        </p:txBody>
      </p:sp>
      <p:sp>
        <p:nvSpPr>
          <p:cNvPr id="33" name="TextBox 32"/>
          <p:cNvSpPr txBox="1"/>
          <p:nvPr/>
        </p:nvSpPr>
        <p:spPr>
          <a:xfrm>
            <a:off x="1528762" y="5578458"/>
            <a:ext cx="4928678" cy="295821"/>
          </a:xfrm>
          <a:prstGeom prst="rect">
            <a:avLst/>
          </a:prstGeom>
          <a:noFill/>
        </p:spPr>
        <p:txBody>
          <a:bodyPr wrap="square" lIns="90907" tIns="45453" rIns="90907" bIns="45453" rtlCol="0">
            <a:spAutoFit/>
          </a:bodyPr>
          <a:lstStyle/>
          <a:p>
            <a:r>
              <a:rPr lang="en-US" sz="1300" dirty="0">
                <a:solidFill>
                  <a:schemeClr val="tx1">
                    <a:lumMod val="75000"/>
                    <a:lumOff val="25000"/>
                  </a:schemeClr>
                </a:solidFill>
                <a:latin typeface="+mj-lt"/>
              </a:rPr>
              <a:t>“WHY CUSTOMER SUPPORT IS AS IMPORTANT AS SALES”</a:t>
            </a:r>
          </a:p>
        </p:txBody>
      </p:sp>
      <p:sp>
        <p:nvSpPr>
          <p:cNvPr id="17" name="TextBox 16"/>
          <p:cNvSpPr txBox="1"/>
          <p:nvPr/>
        </p:nvSpPr>
        <p:spPr>
          <a:xfrm>
            <a:off x="990600" y="501359"/>
            <a:ext cx="7162800" cy="529794"/>
          </a:xfrm>
          <a:prstGeom prst="rect">
            <a:avLst/>
          </a:prstGeom>
          <a:noFill/>
        </p:spPr>
        <p:txBody>
          <a:bodyPr wrap="square" lIns="90907" tIns="45453" rIns="90907" bIns="45453" rtlCol="0">
            <a:spAutoFit/>
          </a:bodyPr>
          <a:lstStyle/>
          <a:p>
            <a:pPr algn="ctr">
              <a:defRPr/>
            </a:pPr>
            <a:r>
              <a:rPr lang="en-US" sz="2800" b="1" dirty="0">
                <a:solidFill>
                  <a:schemeClr val="tx1">
                    <a:lumMod val="95000"/>
                    <a:lumOff val="5000"/>
                  </a:schemeClr>
                </a:solidFill>
              </a:rPr>
              <a:t>Press Coverage</a:t>
            </a:r>
          </a:p>
        </p:txBody>
      </p:sp>
      <p:sp>
        <p:nvSpPr>
          <p:cNvPr id="25" name="Rectangle 24"/>
          <p:cNvSpPr/>
          <p:nvPr/>
        </p:nvSpPr>
        <p:spPr>
          <a:xfrm>
            <a:off x="4343400" y="1000451"/>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35" name="TextBox 34"/>
          <p:cNvSpPr txBox="1">
            <a:spLocks noChangeArrowheads="1"/>
          </p:cNvSpPr>
          <p:nvPr/>
        </p:nvSpPr>
        <p:spPr bwMode="auto">
          <a:xfrm>
            <a:off x="1516062" y="3331357"/>
            <a:ext cx="7272338" cy="62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130000"/>
              </a:lnSpc>
            </a:pPr>
            <a:r>
              <a:rPr lang="en-US" sz="1300" dirty="0">
                <a:solidFill>
                  <a:schemeClr val="tx1">
                    <a:lumMod val="75000"/>
                    <a:lumOff val="25000"/>
                  </a:schemeClr>
                </a:solidFill>
                <a:latin typeface="+mj-lt"/>
              </a:rPr>
              <a:t>“How important is Voice Search?”</a:t>
            </a:r>
          </a:p>
          <a:p>
            <a:pPr algn="just">
              <a:lnSpc>
                <a:spcPct val="130000"/>
              </a:lnSpc>
            </a:pPr>
            <a:r>
              <a:rPr lang="en-US" sz="1300" dirty="0">
                <a:solidFill>
                  <a:schemeClr val="tx1">
                    <a:lumMod val="75000"/>
                    <a:lumOff val="25000"/>
                  </a:schemeClr>
                </a:solidFill>
                <a:latin typeface="+mj-lt"/>
              </a:rPr>
              <a:t>			         </a:t>
            </a:r>
            <a:r>
              <a:rPr lang="en-US" sz="1300" dirty="0">
                <a:latin typeface="+mn-lt"/>
              </a:rPr>
              <a:t>- Upcoming Article in November 2016 by </a:t>
            </a:r>
            <a:r>
              <a:rPr lang="en-US" sz="1300" b="1" i="1" dirty="0">
                <a:solidFill>
                  <a:srgbClr val="F03E3E"/>
                </a:solidFill>
                <a:latin typeface="+mn-lt"/>
              </a:rPr>
              <a:t>Milind </a:t>
            </a:r>
            <a:r>
              <a:rPr lang="en-US" sz="1300" b="1" i="1" dirty="0" err="1">
                <a:solidFill>
                  <a:srgbClr val="F03E3E"/>
                </a:solidFill>
                <a:latin typeface="+mn-lt"/>
              </a:rPr>
              <a:t>Mody</a:t>
            </a:r>
            <a:endParaRPr lang="en-US" sz="1300" b="1" i="1" dirty="0">
              <a:solidFill>
                <a:srgbClr val="F03E3E"/>
              </a:solidFill>
              <a:latin typeface="+mn-lt"/>
            </a:endParaRPr>
          </a:p>
        </p:txBody>
      </p:sp>
      <p:pic>
        <p:nvPicPr>
          <p:cNvPr id="37" name="Picture 1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73051" y="3254828"/>
            <a:ext cx="695325" cy="926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9"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19" y="4310489"/>
            <a:ext cx="1338113" cy="999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6" name="TextBox 35"/>
          <p:cNvSpPr txBox="1"/>
          <p:nvPr/>
        </p:nvSpPr>
        <p:spPr>
          <a:xfrm>
            <a:off x="6608764" y="4800444"/>
            <a:ext cx="1990441" cy="295821"/>
          </a:xfrm>
          <a:prstGeom prst="rect">
            <a:avLst/>
          </a:prstGeom>
          <a:noFill/>
        </p:spPr>
        <p:txBody>
          <a:bodyPr wrap="square" lIns="90907" tIns="45453" rIns="90907" bIns="45453">
            <a:spAutoFit/>
          </a:bodyPr>
          <a:lstStyle/>
          <a:p>
            <a:pPr algn="r">
              <a:defRPr/>
            </a:pPr>
            <a:r>
              <a:rPr lang="en-US" sz="1300" dirty="0"/>
              <a:t>- Blog by </a:t>
            </a:r>
            <a:r>
              <a:rPr lang="en-US" sz="1300" b="1" i="1" dirty="0">
                <a:solidFill>
                  <a:srgbClr val="F03E3E"/>
                </a:solidFill>
              </a:rPr>
              <a:t>Milind </a:t>
            </a:r>
            <a:r>
              <a:rPr lang="en-US" sz="1300" b="1" i="1" dirty="0" err="1">
                <a:solidFill>
                  <a:srgbClr val="F03E3E"/>
                </a:solidFill>
              </a:rPr>
              <a:t>Mody</a:t>
            </a:r>
            <a:endParaRPr lang="en-US" sz="1300" b="1" i="1" dirty="0">
              <a:solidFill>
                <a:srgbClr val="F03E3E"/>
              </a:solidFill>
            </a:endParaRPr>
          </a:p>
        </p:txBody>
      </p:sp>
      <p:pic>
        <p:nvPicPr>
          <p:cNvPr id="38" name="Picture 1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3948" y="5358239"/>
            <a:ext cx="788780" cy="999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9" name="TextBox 38"/>
          <p:cNvSpPr txBox="1"/>
          <p:nvPr/>
        </p:nvSpPr>
        <p:spPr>
          <a:xfrm>
            <a:off x="6608764" y="5886235"/>
            <a:ext cx="1990441" cy="295821"/>
          </a:xfrm>
          <a:prstGeom prst="rect">
            <a:avLst/>
          </a:prstGeom>
          <a:noFill/>
        </p:spPr>
        <p:txBody>
          <a:bodyPr wrap="square" lIns="90907" tIns="45453" rIns="90907" bIns="45453">
            <a:spAutoFit/>
          </a:bodyPr>
          <a:lstStyle/>
          <a:p>
            <a:pPr algn="r">
              <a:defRPr/>
            </a:pPr>
            <a:r>
              <a:rPr lang="en-US" sz="1300" dirty="0"/>
              <a:t>- Blog by </a:t>
            </a:r>
            <a:r>
              <a:rPr lang="en-US" sz="1300" b="1" i="1" dirty="0">
                <a:solidFill>
                  <a:srgbClr val="F03E3E"/>
                </a:solidFill>
              </a:rPr>
              <a:t>Milind </a:t>
            </a:r>
            <a:r>
              <a:rPr lang="en-US" sz="1300" b="1" i="1" dirty="0" err="1">
                <a:solidFill>
                  <a:srgbClr val="F03E3E"/>
                </a:solidFill>
              </a:rPr>
              <a:t>Mody</a:t>
            </a:r>
            <a:endParaRPr lang="en-US" sz="1300" b="1" i="1" dirty="0">
              <a:solidFill>
                <a:srgbClr val="F03E3E"/>
              </a:solidFill>
            </a:endParaRPr>
          </a:p>
        </p:txBody>
      </p:sp>
      <p:sp>
        <p:nvSpPr>
          <p:cNvPr id="24" name="TextBox 23"/>
          <p:cNvSpPr txBox="1"/>
          <p:nvPr/>
        </p:nvSpPr>
        <p:spPr>
          <a:xfrm>
            <a:off x="6400800" y="85725"/>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26160682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2654300"/>
            <a:ext cx="9144000" cy="42037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9" name="TextBox 8"/>
          <p:cNvSpPr txBox="1"/>
          <p:nvPr/>
        </p:nvSpPr>
        <p:spPr>
          <a:xfrm>
            <a:off x="990600" y="439941"/>
            <a:ext cx="7162800" cy="482999"/>
          </a:xfrm>
          <a:prstGeom prst="rect">
            <a:avLst/>
          </a:prstGeom>
          <a:noFill/>
        </p:spPr>
        <p:txBody>
          <a:bodyPr wrap="square" lIns="90907" tIns="45453" rIns="90907" bIns="45453" rtlCol="0">
            <a:spAutoFit/>
          </a:bodyPr>
          <a:lstStyle/>
          <a:p>
            <a:pPr algn="ctr">
              <a:defRPr/>
            </a:pPr>
            <a:r>
              <a:rPr lang="en-US" sz="2500" b="1" dirty="0">
                <a:solidFill>
                  <a:schemeClr val="tx1">
                    <a:lumMod val="95000"/>
                    <a:lumOff val="5000"/>
                  </a:schemeClr>
                </a:solidFill>
              </a:rPr>
              <a:t>Awards &amp; Recognition</a:t>
            </a:r>
          </a:p>
        </p:txBody>
      </p:sp>
      <p:sp>
        <p:nvSpPr>
          <p:cNvPr id="27" name="TextBox 26"/>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solidFill>
                <a:latin typeface="Century Gothic" panose="020B0502020202020204" pitchFamily="34" charset="0"/>
              </a:rPr>
              <a:t>sales@ebrandz.com</a:t>
            </a:r>
          </a:p>
        </p:txBody>
      </p:sp>
      <p:sp>
        <p:nvSpPr>
          <p:cNvPr id="28" name="TextBox 27"/>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lumMod val="50000"/>
                  </a:schemeClr>
                </a:solidFill>
                <a:latin typeface="Century Gothic" panose="020B0502020202020204" pitchFamily="34" charset="0"/>
              </a:rPr>
              <a:t>AWARDS &amp; RECOGNITION</a:t>
            </a:r>
          </a:p>
        </p:txBody>
      </p:sp>
      <p:sp>
        <p:nvSpPr>
          <p:cNvPr id="24" name="Rectangle 23"/>
          <p:cNvSpPr/>
          <p:nvPr/>
        </p:nvSpPr>
        <p:spPr>
          <a:xfrm>
            <a:off x="4343400" y="1000451"/>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994" y="1714729"/>
            <a:ext cx="2294758" cy="290846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2" y="2042547"/>
            <a:ext cx="3405499" cy="2372498"/>
          </a:xfrm>
          <a:prstGeom prst="rect">
            <a:avLst/>
          </a:prstGeom>
        </p:spPr>
      </p:pic>
      <p:pic>
        <p:nvPicPr>
          <p:cNvPr id="45"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915021" y="6391763"/>
            <a:ext cx="907103"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hape 1048"/>
          <p:cNvSpPr/>
          <p:nvPr/>
        </p:nvSpPr>
        <p:spPr>
          <a:xfrm>
            <a:off x="588466" y="4661264"/>
            <a:ext cx="2995810" cy="841754"/>
          </a:xfrm>
          <a:prstGeom prst="rect">
            <a:avLst/>
          </a:prstGeom>
          <a:ln w="12700">
            <a:miter lim="400000"/>
          </a:ln>
          <a:extLst>
            <a:ext uri="{C572A759-6A51-4108-AA02-DFA0A04FC94B}">
              <ma14:wrappingTextBoxFlag xmlns:ma14="http://schemas.microsoft.com/office/mac/drawingml/2011/main" xmlns="" val="1"/>
            </a:ext>
          </a:extLst>
        </p:spPr>
        <p:txBody>
          <a:bodyPr lIns="45451" tIns="45451" rIns="45451" bIns="45451">
            <a:spAutoFit/>
          </a:bodyPr>
          <a:lstStyle/>
          <a:p>
            <a:pPr algn="ctr">
              <a:defRPr sz="1600">
                <a:solidFill>
                  <a:srgbClr val="FFD966"/>
                </a:solidFill>
              </a:defRPr>
            </a:pPr>
            <a:r>
              <a:rPr dirty="0" err="1"/>
              <a:t>eBrandz</a:t>
            </a:r>
            <a:r>
              <a:rPr dirty="0">
                <a:solidFill>
                  <a:srgbClr val="FFFFFF"/>
                </a:solidFill>
              </a:rPr>
              <a:t> brings home the Best Use of Social Media Platform in Digital Agency Award 2013</a:t>
            </a:r>
          </a:p>
        </p:txBody>
      </p:sp>
      <p:sp>
        <p:nvSpPr>
          <p:cNvPr id="14" name="Shape 1052"/>
          <p:cNvSpPr/>
          <p:nvPr/>
        </p:nvSpPr>
        <p:spPr>
          <a:xfrm>
            <a:off x="5265657" y="4661264"/>
            <a:ext cx="3260786" cy="841754"/>
          </a:xfrm>
          <a:prstGeom prst="rect">
            <a:avLst/>
          </a:prstGeom>
          <a:ln w="12700">
            <a:miter lim="400000"/>
          </a:ln>
          <a:extLst>
            <a:ext uri="{C572A759-6A51-4108-AA02-DFA0A04FC94B}">
              <ma14:wrappingTextBoxFlag xmlns:ma14="http://schemas.microsoft.com/office/mac/drawingml/2011/main" xmlns="" val="1"/>
            </a:ext>
          </a:extLst>
        </p:spPr>
        <p:txBody>
          <a:bodyPr lIns="45451" tIns="45451" rIns="45451" bIns="45451">
            <a:spAutoFit/>
          </a:bodyPr>
          <a:lstStyle/>
          <a:p>
            <a:pPr algn="ctr">
              <a:defRPr sz="1600">
                <a:solidFill>
                  <a:srgbClr val="FFFFFF"/>
                </a:solidFill>
              </a:defRPr>
            </a:pPr>
            <a:r>
              <a:rPr lang="en-US" dirty="0" err="1"/>
              <a:t>eBrandz</a:t>
            </a:r>
            <a:r>
              <a:rPr lang="en-US" dirty="0"/>
              <a:t> featured among </a:t>
            </a:r>
            <a:r>
              <a:rPr lang="en-US" sz="1600" dirty="0">
                <a:solidFill>
                  <a:srgbClr val="FFD966"/>
                </a:solidFill>
              </a:rPr>
              <a:t>Top 10 SEO </a:t>
            </a:r>
            <a:r>
              <a:rPr lang="en-US" dirty="0"/>
              <a:t>companies to be listed in the special edition of Marketing Tech Insights. </a:t>
            </a:r>
            <a:endParaRPr dirty="0"/>
          </a:p>
        </p:txBody>
      </p:sp>
      <p:sp>
        <p:nvSpPr>
          <p:cNvPr id="16" name="TextBox 15"/>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3958727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1695450"/>
            <a:ext cx="9144000" cy="516255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3464" y="1174197"/>
            <a:ext cx="2776725" cy="2445467"/>
          </a:xfrm>
          <a:prstGeom prst="rect">
            <a:avLst/>
          </a:prstGeom>
        </p:spPr>
      </p:pic>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l="24134" t="1" r="21869" b="62809"/>
          <a:stretch/>
        </p:blipFill>
        <p:spPr>
          <a:xfrm>
            <a:off x="3538536" y="1946407"/>
            <a:ext cx="2171700" cy="93014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0653" y="2453103"/>
            <a:ext cx="944510" cy="1280335"/>
          </a:xfrm>
          <a:prstGeom prst="rect">
            <a:avLst/>
          </a:prstGeom>
        </p:spPr>
      </p:pic>
      <p:sp>
        <p:nvSpPr>
          <p:cNvPr id="16" name="TextBox 15"/>
          <p:cNvSpPr txBox="1"/>
          <p:nvPr/>
        </p:nvSpPr>
        <p:spPr>
          <a:xfrm>
            <a:off x="990600" y="286401"/>
            <a:ext cx="7162800" cy="482999"/>
          </a:xfrm>
          <a:prstGeom prst="rect">
            <a:avLst/>
          </a:prstGeom>
          <a:noFill/>
        </p:spPr>
        <p:txBody>
          <a:bodyPr wrap="square" lIns="90907" tIns="45453" rIns="90907" bIns="45453" rtlCol="0">
            <a:spAutoFit/>
          </a:bodyPr>
          <a:lstStyle/>
          <a:p>
            <a:pPr algn="ctr">
              <a:defRPr/>
            </a:pPr>
            <a:r>
              <a:rPr lang="en-US" sz="2500" b="1" dirty="0">
                <a:solidFill>
                  <a:schemeClr val="tx1">
                    <a:lumMod val="95000"/>
                    <a:lumOff val="5000"/>
                  </a:schemeClr>
                </a:solidFill>
              </a:rPr>
              <a:t>Awards &amp; Recognition</a:t>
            </a:r>
          </a:p>
        </p:txBody>
      </p:sp>
      <p:sp>
        <p:nvSpPr>
          <p:cNvPr id="17" name="Rectangle 16"/>
          <p:cNvSpPr/>
          <p:nvPr/>
        </p:nvSpPr>
        <p:spPr>
          <a:xfrm>
            <a:off x="4343400" y="846912"/>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21" name="TextBox 20"/>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lumMod val="50000"/>
                  </a:schemeClr>
                </a:solidFill>
                <a:latin typeface="Century Gothic" panose="020B0502020202020204" pitchFamily="34" charset="0"/>
              </a:rPr>
              <a:t>AWARDS &amp; RECOGNITION</a:t>
            </a:r>
          </a:p>
        </p:txBody>
      </p:sp>
      <p:sp>
        <p:nvSpPr>
          <p:cNvPr id="22" name="TextBox 21"/>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t="36518"/>
          <a:stretch/>
        </p:blipFill>
        <p:spPr>
          <a:xfrm>
            <a:off x="1187127" y="3884723"/>
            <a:ext cx="6775519" cy="2674857"/>
          </a:xfrm>
          <a:prstGeom prst="rect">
            <a:avLst/>
          </a:prstGeom>
        </p:spPr>
      </p:pic>
      <p:pic>
        <p:nvPicPr>
          <p:cNvPr id="25"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915021" y="6391763"/>
            <a:ext cx="907103"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solidFill>
                <a:latin typeface="Century Gothic" panose="020B0502020202020204" pitchFamily="34" charset="0"/>
              </a:rPr>
              <a:t>sales@ebrandz.com</a:t>
            </a: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2378" y="2579037"/>
            <a:ext cx="1983471" cy="1154401"/>
          </a:xfrm>
          <a:prstGeom prst="rect">
            <a:avLst/>
          </a:prstGeom>
        </p:spPr>
      </p:pic>
    </p:spTree>
    <p:extLst>
      <p:ext uri="{BB962C8B-B14F-4D97-AF65-F5344CB8AC3E}">
        <p14:creationId xmlns:p14="http://schemas.microsoft.com/office/powerpoint/2010/main" val="34921044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1"/>
            <a:ext cx="9144000" cy="42037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9" name="TextBox 8"/>
          <p:cNvSpPr txBox="1"/>
          <p:nvPr/>
        </p:nvSpPr>
        <p:spPr>
          <a:xfrm>
            <a:off x="990600" y="501358"/>
            <a:ext cx="7162800" cy="482999"/>
          </a:xfrm>
          <a:prstGeom prst="rect">
            <a:avLst/>
          </a:prstGeom>
          <a:noFill/>
        </p:spPr>
        <p:txBody>
          <a:bodyPr wrap="square" lIns="90907" tIns="45453" rIns="90907" bIns="45453" rtlCol="0">
            <a:spAutoFit/>
          </a:bodyPr>
          <a:lstStyle/>
          <a:p>
            <a:pPr algn="ctr">
              <a:defRPr/>
            </a:pPr>
            <a:r>
              <a:rPr lang="en-US" sz="2500" b="1" dirty="0">
                <a:solidFill>
                  <a:schemeClr val="bg1"/>
                </a:solidFill>
              </a:rPr>
              <a:t>Awards &amp; Recognition</a:t>
            </a:r>
          </a:p>
        </p:txBody>
      </p:sp>
      <p:sp>
        <p:nvSpPr>
          <p:cNvPr id="27" name="TextBox 26"/>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pic>
        <p:nvPicPr>
          <p:cNvPr id="3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78322" y="2571930"/>
            <a:ext cx="1131888" cy="39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929140" y="3079160"/>
            <a:ext cx="1203325" cy="3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945015" y="2670439"/>
            <a:ext cx="1165225" cy="250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266352" y="2737499"/>
            <a:ext cx="742895" cy="7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6" descr="marketingsherpa.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62522" y="2674705"/>
            <a:ext cx="1376363"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7" descr="marketmotive.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63630" y="3129399"/>
            <a:ext cx="1384300"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42"/>
          <p:cNvSpPr txBox="1">
            <a:spLocks noChangeArrowheads="1"/>
          </p:cNvSpPr>
          <p:nvPr/>
        </p:nvSpPr>
        <p:spPr bwMode="auto">
          <a:xfrm>
            <a:off x="228601" y="5272087"/>
            <a:ext cx="5402263" cy="620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30000"/>
              </a:lnSpc>
            </a:pPr>
            <a:r>
              <a:rPr lang="en-US" sz="1300" dirty="0">
                <a:latin typeface="+mn-lt"/>
              </a:rPr>
              <a:t>SEMPO is the industry body for Search and Social Media marketing professionals the world over.</a:t>
            </a:r>
          </a:p>
        </p:txBody>
      </p:sp>
      <p:grpSp>
        <p:nvGrpSpPr>
          <p:cNvPr id="44" name="Group 73"/>
          <p:cNvGrpSpPr>
            <a:grpSpLocks/>
          </p:cNvGrpSpPr>
          <p:nvPr/>
        </p:nvGrpSpPr>
        <p:grpSpPr bwMode="auto">
          <a:xfrm>
            <a:off x="5562600" y="4876801"/>
            <a:ext cx="2703418" cy="1219200"/>
            <a:chOff x="5322498" y="4813540"/>
            <a:chExt cx="3226279" cy="1380226"/>
          </a:xfrm>
        </p:grpSpPr>
        <p:sp>
          <p:nvSpPr>
            <p:cNvPr id="46" name="Rounded Rectangle 45"/>
            <p:cNvSpPr/>
            <p:nvPr/>
          </p:nvSpPr>
          <p:spPr>
            <a:xfrm>
              <a:off x="5322498" y="4813540"/>
              <a:ext cx="3226279" cy="1380226"/>
            </a:xfrm>
            <a:prstGeom prst="roundRect">
              <a:avLst/>
            </a:prstGeom>
            <a:ln w="9525">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a:p>
          </p:txBody>
        </p:sp>
        <p:pic>
          <p:nvPicPr>
            <p:cNvPr id="47"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4618" y="5004449"/>
              <a:ext cx="263525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28" name="TextBox 27"/>
          <p:cNvSpPr txBox="1"/>
          <p:nvPr/>
        </p:nvSpPr>
        <p:spPr>
          <a:xfrm>
            <a:off x="76200" y="162804"/>
            <a:ext cx="7162800" cy="342615"/>
          </a:xfrm>
          <a:prstGeom prst="rect">
            <a:avLst/>
          </a:prstGeom>
          <a:noFill/>
        </p:spPr>
        <p:txBody>
          <a:bodyPr wrap="square" lIns="90907" tIns="45453" rIns="90907" bIns="45453" rtlCol="0">
            <a:spAutoFit/>
          </a:bodyPr>
          <a:lstStyle/>
          <a:p>
            <a:pPr>
              <a:defRPr/>
            </a:pPr>
            <a:r>
              <a:rPr lang="en-US" sz="1600" dirty="0">
                <a:solidFill>
                  <a:schemeClr val="bg1"/>
                </a:solidFill>
                <a:latin typeface="Century Gothic" panose="020B0502020202020204" pitchFamily="34" charset="0"/>
              </a:rPr>
              <a:t>AWARDS &amp; RECOGNITION</a:t>
            </a:r>
          </a:p>
        </p:txBody>
      </p:sp>
      <p:sp>
        <p:nvSpPr>
          <p:cNvPr id="5" name="TextBox 4"/>
          <p:cNvSpPr txBox="1"/>
          <p:nvPr/>
        </p:nvSpPr>
        <p:spPr>
          <a:xfrm>
            <a:off x="515145" y="1345722"/>
            <a:ext cx="8113713" cy="592187"/>
          </a:xfrm>
          <a:prstGeom prst="rect">
            <a:avLst/>
          </a:prstGeom>
          <a:noFill/>
        </p:spPr>
        <p:txBody>
          <a:bodyPr wrap="square" lIns="90907" tIns="45453" rIns="90907" bIns="45453" rtlCol="0">
            <a:spAutoFit/>
          </a:bodyPr>
          <a:lstStyle/>
          <a:p>
            <a:pPr algn="ctr"/>
            <a:r>
              <a:rPr lang="en-US" sz="1600" dirty="0" err="1">
                <a:solidFill>
                  <a:schemeClr val="bg1"/>
                </a:solidFill>
              </a:rPr>
              <a:t>eBrandz</a:t>
            </a:r>
            <a:r>
              <a:rPr lang="en-US" sz="1600" dirty="0">
                <a:solidFill>
                  <a:schemeClr val="bg1"/>
                </a:solidFill>
              </a:rPr>
              <a:t> is one of the very few companies in the world to be certified as Google AdWords Qualified Company, Yahoo! Search Marketing Ambassador and Microsoft </a:t>
            </a:r>
            <a:r>
              <a:rPr lang="en-US" sz="1600" dirty="0" err="1">
                <a:solidFill>
                  <a:schemeClr val="bg1"/>
                </a:solidFill>
              </a:rPr>
              <a:t>adExcellence</a:t>
            </a:r>
            <a:r>
              <a:rPr lang="en-US" sz="1600" dirty="0">
                <a:solidFill>
                  <a:schemeClr val="bg1"/>
                </a:solidFill>
              </a:rPr>
              <a:t> Member.</a:t>
            </a:r>
          </a:p>
        </p:txBody>
      </p:sp>
      <p:sp>
        <p:nvSpPr>
          <p:cNvPr id="29" name="TextBox 28"/>
          <p:cNvSpPr txBox="1"/>
          <p:nvPr/>
        </p:nvSpPr>
        <p:spPr>
          <a:xfrm>
            <a:off x="515145" y="4361035"/>
            <a:ext cx="8113713" cy="592187"/>
          </a:xfrm>
          <a:prstGeom prst="rect">
            <a:avLst/>
          </a:prstGeom>
          <a:noFill/>
        </p:spPr>
        <p:txBody>
          <a:bodyPr wrap="square" lIns="90907" tIns="45453" rIns="90907" bIns="45453" rtlCol="0">
            <a:spAutoFit/>
          </a:bodyPr>
          <a:lstStyle/>
          <a:p>
            <a:pPr algn="ctr">
              <a:defRPr/>
            </a:pPr>
            <a:r>
              <a:rPr lang="en-US" sz="1600" dirty="0" err="1">
                <a:solidFill>
                  <a:schemeClr val="tx1">
                    <a:lumMod val="95000"/>
                    <a:lumOff val="5000"/>
                  </a:schemeClr>
                </a:solidFill>
              </a:rPr>
              <a:t>eBrandz</a:t>
            </a:r>
            <a:r>
              <a:rPr lang="en-US" sz="1600" dirty="0">
                <a:solidFill>
                  <a:schemeClr val="tx1">
                    <a:lumMod val="95000"/>
                    <a:lumOff val="5000"/>
                  </a:schemeClr>
                </a:solidFill>
              </a:rPr>
              <a:t> CEO, Milind </a:t>
            </a:r>
            <a:r>
              <a:rPr lang="en-US" sz="1600" dirty="0" err="1">
                <a:solidFill>
                  <a:schemeClr val="tx1">
                    <a:lumMod val="95000"/>
                    <a:lumOff val="5000"/>
                  </a:schemeClr>
                </a:solidFill>
              </a:rPr>
              <a:t>Mody</a:t>
            </a:r>
            <a:r>
              <a:rPr lang="en-US" sz="1600" dirty="0">
                <a:solidFill>
                  <a:schemeClr val="tx1">
                    <a:lumMod val="95000"/>
                    <a:lumOff val="5000"/>
                  </a:schemeClr>
                </a:solidFill>
              </a:rPr>
              <a:t>, was also on SEMPO Examination Committee which decides on SEMPO certification program structure.</a:t>
            </a:r>
          </a:p>
        </p:txBody>
      </p:sp>
      <p:sp>
        <p:nvSpPr>
          <p:cNvPr id="24" name="Rectangle 23"/>
          <p:cNvSpPr/>
          <p:nvPr/>
        </p:nvSpPr>
        <p:spPr>
          <a:xfrm>
            <a:off x="4343400" y="1000451"/>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pic>
        <p:nvPicPr>
          <p:cNvPr id="25"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478322" y="3123971"/>
            <a:ext cx="1131888" cy="306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22719" y="2660292"/>
            <a:ext cx="1000125" cy="1190625"/>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32849" y="2651124"/>
            <a:ext cx="942975" cy="1171575"/>
          </a:xfrm>
          <a:prstGeom prst="rect">
            <a:avLst/>
          </a:prstGeom>
        </p:spPr>
      </p:pic>
      <p:pic>
        <p:nvPicPr>
          <p:cNvPr id="31" name="Picture 3"/>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Tree>
    <p:extLst>
      <p:ext uri="{BB962C8B-B14F-4D97-AF65-F5344CB8AC3E}">
        <p14:creationId xmlns:p14="http://schemas.microsoft.com/office/powerpoint/2010/main" val="29619859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926" b="14628"/>
          <a:stretch/>
        </p:blipFill>
        <p:spPr>
          <a:xfrm>
            <a:off x="7316" y="2750515"/>
            <a:ext cx="5331944" cy="2285044"/>
          </a:xfrm>
          <a:prstGeom prst="rect">
            <a:avLst/>
          </a:prstGeom>
        </p:spPr>
      </p:pic>
      <p:sp>
        <p:nvSpPr>
          <p:cNvPr id="1424" name="Oval 1423"/>
          <p:cNvSpPr/>
          <p:nvPr/>
        </p:nvSpPr>
        <p:spPr>
          <a:xfrm>
            <a:off x="4314478" y="4438101"/>
            <a:ext cx="102519" cy="102519"/>
          </a:xfrm>
          <a:prstGeom prst="ellipse">
            <a:avLst/>
          </a:prstGeom>
          <a:solidFill>
            <a:schemeClr val="accent4"/>
          </a:solidFill>
          <a:ln>
            <a:solidFill>
              <a:schemeClr val="tx1">
                <a:lumMod val="85000"/>
                <a:lumOff val="15000"/>
              </a:schemeClr>
            </a:solidFill>
          </a:ln>
        </p:spPr>
        <p:style>
          <a:lnRef idx="2">
            <a:schemeClr val="accent6">
              <a:shade val="50000"/>
            </a:schemeClr>
          </a:lnRef>
          <a:fillRef idx="1">
            <a:schemeClr val="accent6"/>
          </a:fillRef>
          <a:effectRef idx="0">
            <a:schemeClr val="accent6"/>
          </a:effectRef>
          <a:fontRef idx="minor">
            <a:schemeClr val="lt1"/>
          </a:fontRef>
        </p:style>
        <p:txBody>
          <a:bodyPr lIns="90907" tIns="45453" rIns="90907" bIns="45453" rtlCol="0" anchor="ctr"/>
          <a:lstStyle/>
          <a:p>
            <a:pPr algn="ctr"/>
            <a:endParaRPr lang="en-US" dirty="0"/>
          </a:p>
        </p:txBody>
      </p:sp>
      <p:sp>
        <p:nvSpPr>
          <p:cNvPr id="1425" name="Oval 1424"/>
          <p:cNvSpPr/>
          <p:nvPr/>
        </p:nvSpPr>
        <p:spPr>
          <a:xfrm>
            <a:off x="1033504" y="3425583"/>
            <a:ext cx="102519" cy="102519"/>
          </a:xfrm>
          <a:prstGeom prst="ellipse">
            <a:avLst/>
          </a:prstGeom>
          <a:solidFill>
            <a:srgbClr val="C00000"/>
          </a:solidFill>
          <a:ln>
            <a:solidFill>
              <a:schemeClr val="tx1">
                <a:lumMod val="85000"/>
                <a:lumOff val="15000"/>
              </a:schemeClr>
            </a:solidFill>
          </a:ln>
        </p:spPr>
        <p:style>
          <a:lnRef idx="2">
            <a:schemeClr val="accent4">
              <a:shade val="50000"/>
            </a:schemeClr>
          </a:lnRef>
          <a:fillRef idx="1">
            <a:schemeClr val="accent4"/>
          </a:fillRef>
          <a:effectRef idx="0">
            <a:schemeClr val="accent4"/>
          </a:effectRef>
          <a:fontRef idx="minor">
            <a:schemeClr val="lt1"/>
          </a:fontRef>
        </p:style>
        <p:txBody>
          <a:bodyPr lIns="90907" tIns="45453" rIns="90907" bIns="45453" rtlCol="0" anchor="ctr"/>
          <a:lstStyle/>
          <a:p>
            <a:pPr algn="ctr"/>
            <a:endParaRPr lang="en-US" dirty="0"/>
          </a:p>
        </p:txBody>
      </p:sp>
      <p:sp>
        <p:nvSpPr>
          <p:cNvPr id="1428" name="Oval 1427"/>
          <p:cNvSpPr/>
          <p:nvPr/>
        </p:nvSpPr>
        <p:spPr>
          <a:xfrm>
            <a:off x="2463535" y="3164731"/>
            <a:ext cx="102519" cy="102519"/>
          </a:xfrm>
          <a:prstGeom prst="ellipse">
            <a:avLst/>
          </a:prstGeom>
          <a:ln>
            <a:solidFill>
              <a:schemeClr val="tx1">
                <a:lumMod val="85000"/>
                <a:lumOff val="15000"/>
              </a:schemeClr>
            </a:solidFill>
          </a:ln>
        </p:spPr>
        <p:style>
          <a:lnRef idx="2">
            <a:schemeClr val="accent2">
              <a:shade val="50000"/>
            </a:schemeClr>
          </a:lnRef>
          <a:fillRef idx="1">
            <a:schemeClr val="accent2"/>
          </a:fillRef>
          <a:effectRef idx="0">
            <a:schemeClr val="accent2"/>
          </a:effectRef>
          <a:fontRef idx="minor">
            <a:schemeClr val="lt1"/>
          </a:fontRef>
        </p:style>
        <p:txBody>
          <a:bodyPr lIns="90907" tIns="45453" rIns="90907" bIns="45453" rtlCol="0" anchor="ctr"/>
          <a:lstStyle/>
          <a:p>
            <a:pPr algn="ctr"/>
            <a:endParaRPr lang="en-US" dirty="0"/>
          </a:p>
        </p:txBody>
      </p:sp>
      <p:sp>
        <p:nvSpPr>
          <p:cNvPr id="1432" name="Oval 1431"/>
          <p:cNvSpPr/>
          <p:nvPr/>
        </p:nvSpPr>
        <p:spPr>
          <a:xfrm>
            <a:off x="3594223" y="3700172"/>
            <a:ext cx="102519" cy="102519"/>
          </a:xfrm>
          <a:prstGeom prst="ellipse">
            <a:avLst/>
          </a:prstGeom>
          <a:ln>
            <a:solidFill>
              <a:schemeClr val="tx1">
                <a:lumMod val="85000"/>
                <a:lumOff val="15000"/>
              </a:schemeClr>
            </a:solidFill>
          </a:ln>
        </p:spPr>
        <p:style>
          <a:lnRef idx="2">
            <a:schemeClr val="accent5">
              <a:shade val="50000"/>
            </a:schemeClr>
          </a:lnRef>
          <a:fillRef idx="1">
            <a:schemeClr val="accent5"/>
          </a:fillRef>
          <a:effectRef idx="0">
            <a:schemeClr val="accent5"/>
          </a:effectRef>
          <a:fontRef idx="minor">
            <a:schemeClr val="lt1"/>
          </a:fontRef>
        </p:style>
        <p:txBody>
          <a:bodyPr lIns="90907" tIns="45453" rIns="90907" bIns="45453" rtlCol="0" anchor="ctr"/>
          <a:lstStyle/>
          <a:p>
            <a:pPr algn="ctr"/>
            <a:endParaRPr lang="en-US" dirty="0"/>
          </a:p>
        </p:txBody>
      </p:sp>
      <p:sp>
        <p:nvSpPr>
          <p:cNvPr id="1445" name="Rectangle 1444"/>
          <p:cNvSpPr/>
          <p:nvPr/>
        </p:nvSpPr>
        <p:spPr>
          <a:xfrm>
            <a:off x="5334746" y="1889357"/>
            <a:ext cx="106343" cy="9473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446" name="Isosceles Triangle 1445"/>
          <p:cNvSpPr/>
          <p:nvPr/>
        </p:nvSpPr>
        <p:spPr>
          <a:xfrm rot="5400000">
            <a:off x="5393322" y="2186990"/>
            <a:ext cx="147805" cy="6380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grpSp>
        <p:nvGrpSpPr>
          <p:cNvPr id="1457" name="Group 1456"/>
          <p:cNvGrpSpPr/>
          <p:nvPr/>
        </p:nvGrpSpPr>
        <p:grpSpPr>
          <a:xfrm>
            <a:off x="5336383" y="4624756"/>
            <a:ext cx="164379" cy="821606"/>
            <a:chOff x="7458851" y="1837912"/>
            <a:chExt cx="117786" cy="588726"/>
          </a:xfrm>
        </p:grpSpPr>
        <p:sp>
          <p:nvSpPr>
            <p:cNvPr id="1458" name="Isosceles Triangle 1457"/>
            <p:cNvSpPr/>
            <p:nvPr/>
          </p:nvSpPr>
          <p:spPr>
            <a:xfrm rot="5400000">
              <a:off x="7507850" y="2019658"/>
              <a:ext cx="91855" cy="4571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9" name="Rectangle 1458"/>
            <p:cNvSpPr/>
            <p:nvPr/>
          </p:nvSpPr>
          <p:spPr>
            <a:xfrm>
              <a:off x="7458851" y="1837912"/>
              <a:ext cx="76200" cy="588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61" name="Isosceles Triangle 1460"/>
          <p:cNvSpPr/>
          <p:nvPr/>
        </p:nvSpPr>
        <p:spPr>
          <a:xfrm rot="5400000">
            <a:off x="5403498" y="3963301"/>
            <a:ext cx="142713" cy="6380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462" name="Rectangle 1461"/>
          <p:cNvSpPr/>
          <p:nvPr/>
        </p:nvSpPr>
        <p:spPr>
          <a:xfrm>
            <a:off x="5337672" y="3710922"/>
            <a:ext cx="106343" cy="9146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grpSp>
        <p:nvGrpSpPr>
          <p:cNvPr id="1468" name="Group 1467"/>
          <p:cNvGrpSpPr/>
          <p:nvPr/>
        </p:nvGrpSpPr>
        <p:grpSpPr>
          <a:xfrm>
            <a:off x="5334679" y="2812489"/>
            <a:ext cx="165904" cy="906690"/>
            <a:chOff x="5809890" y="2268715"/>
            <a:chExt cx="118880" cy="588726"/>
          </a:xfrm>
        </p:grpSpPr>
        <p:sp>
          <p:nvSpPr>
            <p:cNvPr id="1469" name="Isosceles Triangle 1468"/>
            <p:cNvSpPr/>
            <p:nvPr/>
          </p:nvSpPr>
          <p:spPr>
            <a:xfrm rot="5400000">
              <a:off x="5859983" y="2449034"/>
              <a:ext cx="91855" cy="45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0" name="Rectangle 1469"/>
            <p:cNvSpPr/>
            <p:nvPr/>
          </p:nvSpPr>
          <p:spPr>
            <a:xfrm>
              <a:off x="5809890" y="2268715"/>
              <a:ext cx="76200" cy="588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extBox 9"/>
          <p:cNvSpPr txBox="1"/>
          <p:nvPr/>
        </p:nvSpPr>
        <p:spPr>
          <a:xfrm>
            <a:off x="5580997" y="1933714"/>
            <a:ext cx="1852135" cy="280222"/>
          </a:xfrm>
          <a:prstGeom prst="rect">
            <a:avLst/>
          </a:prstGeom>
          <a:noFill/>
        </p:spPr>
        <p:txBody>
          <a:bodyPr wrap="square" lIns="90907" tIns="45453" rIns="90907" bIns="45453" rtlCol="0">
            <a:spAutoFit/>
          </a:bodyPr>
          <a:lstStyle/>
          <a:p>
            <a:r>
              <a:rPr lang="en-US" sz="1200" b="1" dirty="0" err="1">
                <a:solidFill>
                  <a:srgbClr val="C00000"/>
                </a:solidFill>
              </a:rPr>
              <a:t>eBrandz</a:t>
            </a:r>
            <a:r>
              <a:rPr lang="en-US" sz="1200" b="1" dirty="0">
                <a:solidFill>
                  <a:srgbClr val="C00000"/>
                </a:solidFill>
              </a:rPr>
              <a:t> Inc.  (USA)</a:t>
            </a:r>
          </a:p>
        </p:txBody>
      </p:sp>
      <p:sp>
        <p:nvSpPr>
          <p:cNvPr id="11" name="TextBox 10"/>
          <p:cNvSpPr txBox="1"/>
          <p:nvPr/>
        </p:nvSpPr>
        <p:spPr>
          <a:xfrm>
            <a:off x="5580997" y="2148726"/>
            <a:ext cx="3282401" cy="794964"/>
          </a:xfrm>
          <a:prstGeom prst="rect">
            <a:avLst/>
          </a:prstGeom>
          <a:noFill/>
        </p:spPr>
        <p:txBody>
          <a:bodyPr wrap="square" lIns="90907" tIns="45453" rIns="90907" bIns="45453" rtlCol="0">
            <a:spAutoFit/>
          </a:bodyPr>
          <a:lstStyle/>
          <a:p>
            <a:r>
              <a:rPr lang="en-US" sz="900" b="1" dirty="0"/>
              <a:t>Address: </a:t>
            </a:r>
            <a:r>
              <a:rPr lang="en-US" sz="900" dirty="0"/>
              <a:t>171, Madison Avenue, Suite 1006, New York, NY 10016</a:t>
            </a:r>
          </a:p>
          <a:p>
            <a:r>
              <a:rPr lang="en-US" sz="900" b="1" dirty="0"/>
              <a:t>Phone: </a:t>
            </a:r>
            <a:r>
              <a:rPr lang="en-US" sz="900" dirty="0"/>
              <a:t>212-685-6060/646-688-4885/646-688-3625</a:t>
            </a:r>
          </a:p>
          <a:p>
            <a:r>
              <a:rPr lang="en-US" sz="900" b="1" dirty="0"/>
              <a:t>Toll Free:  </a:t>
            </a:r>
            <a:r>
              <a:rPr lang="en-US" sz="900" dirty="0"/>
              <a:t>888-545-0616 </a:t>
            </a:r>
          </a:p>
          <a:p>
            <a:r>
              <a:rPr lang="en-US" sz="900" b="1" dirty="0"/>
              <a:t>Fax: </a:t>
            </a:r>
            <a:r>
              <a:rPr lang="en-US" sz="900" dirty="0"/>
              <a:t>212-685-6030 </a:t>
            </a:r>
          </a:p>
          <a:p>
            <a:r>
              <a:rPr lang="en-US" sz="900" b="1" dirty="0"/>
              <a:t>Email: </a:t>
            </a:r>
            <a:r>
              <a:rPr lang="en-US" sz="900" dirty="0"/>
              <a:t>sales@ebrandz.com</a:t>
            </a:r>
            <a:endParaRPr lang="en-US" sz="900" b="1" dirty="0"/>
          </a:p>
        </p:txBody>
      </p:sp>
      <p:sp>
        <p:nvSpPr>
          <p:cNvPr id="1476" name="TextBox 1475"/>
          <p:cNvSpPr txBox="1"/>
          <p:nvPr/>
        </p:nvSpPr>
        <p:spPr>
          <a:xfrm>
            <a:off x="5545661" y="2933207"/>
            <a:ext cx="1852135" cy="280222"/>
          </a:xfrm>
          <a:prstGeom prst="rect">
            <a:avLst/>
          </a:prstGeom>
          <a:noFill/>
        </p:spPr>
        <p:txBody>
          <a:bodyPr wrap="square" lIns="90907" tIns="45453" rIns="90907" bIns="45453" rtlCol="0">
            <a:spAutoFit/>
          </a:bodyPr>
          <a:lstStyle/>
          <a:p>
            <a:r>
              <a:rPr lang="en-US" sz="1200" b="1" dirty="0" err="1">
                <a:solidFill>
                  <a:srgbClr val="0070C0"/>
                </a:solidFill>
              </a:rPr>
              <a:t>eBrandz</a:t>
            </a:r>
            <a:r>
              <a:rPr lang="en-US" sz="1200" b="1" dirty="0">
                <a:solidFill>
                  <a:srgbClr val="0070C0"/>
                </a:solidFill>
              </a:rPr>
              <a:t> Inc.  (India)</a:t>
            </a:r>
          </a:p>
        </p:txBody>
      </p:sp>
      <p:sp>
        <p:nvSpPr>
          <p:cNvPr id="1477" name="TextBox 1476"/>
          <p:cNvSpPr txBox="1"/>
          <p:nvPr/>
        </p:nvSpPr>
        <p:spPr>
          <a:xfrm>
            <a:off x="5557772" y="3140269"/>
            <a:ext cx="3180713" cy="794964"/>
          </a:xfrm>
          <a:prstGeom prst="rect">
            <a:avLst/>
          </a:prstGeom>
          <a:noFill/>
        </p:spPr>
        <p:txBody>
          <a:bodyPr wrap="square" lIns="90907" tIns="45453" rIns="90907" bIns="45453" rtlCol="0">
            <a:spAutoFit/>
          </a:bodyPr>
          <a:lstStyle/>
          <a:p>
            <a:r>
              <a:rPr lang="en-US" sz="900" b="1" dirty="0"/>
              <a:t>Address: </a:t>
            </a:r>
            <a:r>
              <a:rPr lang="en-US" sz="900" dirty="0"/>
              <a:t>Unit No. 8, Ground Floor, Italian Compound, </a:t>
            </a:r>
            <a:r>
              <a:rPr lang="en-US" sz="900" dirty="0" err="1"/>
              <a:t>Goregoan</a:t>
            </a:r>
            <a:r>
              <a:rPr lang="en-US" sz="900" dirty="0"/>
              <a:t> - </a:t>
            </a:r>
            <a:r>
              <a:rPr lang="en-US" sz="900" dirty="0" err="1"/>
              <a:t>Mulund</a:t>
            </a:r>
            <a:r>
              <a:rPr lang="en-US" sz="900" dirty="0"/>
              <a:t> Link Road, </a:t>
            </a:r>
            <a:r>
              <a:rPr lang="en-US" sz="900" dirty="0" err="1"/>
              <a:t>Goregoan</a:t>
            </a:r>
            <a:r>
              <a:rPr lang="en-US" sz="900" dirty="0"/>
              <a:t>, (E), Mumbai – 400063</a:t>
            </a:r>
          </a:p>
          <a:p>
            <a:r>
              <a:rPr lang="en-US" sz="900" b="1" dirty="0"/>
              <a:t>Phone:  </a:t>
            </a:r>
            <a:r>
              <a:rPr lang="en-US" sz="900" dirty="0"/>
              <a:t>91-22-40038811 / 12 / 13   / +91-9820032364 </a:t>
            </a:r>
          </a:p>
          <a:p>
            <a:r>
              <a:rPr lang="en-US" sz="900" b="1" dirty="0"/>
              <a:t>Fax: </a:t>
            </a:r>
            <a:r>
              <a:rPr lang="en-US" sz="900" dirty="0"/>
              <a:t>+91-22-28771334</a:t>
            </a:r>
          </a:p>
          <a:p>
            <a:r>
              <a:rPr lang="en-US" sz="900" b="1" dirty="0"/>
              <a:t>Email: </a:t>
            </a:r>
            <a:r>
              <a:rPr lang="en-US" sz="900" dirty="0"/>
              <a:t>sales@ebrandz.com</a:t>
            </a:r>
            <a:endParaRPr lang="en-US" sz="900" b="1" dirty="0"/>
          </a:p>
        </p:txBody>
      </p:sp>
      <p:sp>
        <p:nvSpPr>
          <p:cNvPr id="1478" name="TextBox 1477"/>
          <p:cNvSpPr txBox="1"/>
          <p:nvPr/>
        </p:nvSpPr>
        <p:spPr>
          <a:xfrm>
            <a:off x="5534550" y="3909223"/>
            <a:ext cx="1852135" cy="280222"/>
          </a:xfrm>
          <a:prstGeom prst="rect">
            <a:avLst/>
          </a:prstGeom>
          <a:noFill/>
        </p:spPr>
        <p:txBody>
          <a:bodyPr wrap="square" lIns="90907" tIns="45453" rIns="90907" bIns="45453" rtlCol="0">
            <a:spAutoFit/>
          </a:bodyPr>
          <a:lstStyle/>
          <a:p>
            <a:r>
              <a:rPr lang="en-US" sz="1200" b="1" dirty="0" err="1">
                <a:solidFill>
                  <a:schemeClr val="accent4"/>
                </a:solidFill>
              </a:rPr>
              <a:t>eBrandz</a:t>
            </a:r>
            <a:r>
              <a:rPr lang="en-US" sz="1200" b="1" dirty="0">
                <a:solidFill>
                  <a:schemeClr val="accent4"/>
                </a:solidFill>
              </a:rPr>
              <a:t> Inc.  (Australia)</a:t>
            </a:r>
          </a:p>
        </p:txBody>
      </p:sp>
      <p:sp>
        <p:nvSpPr>
          <p:cNvPr id="1479" name="TextBox 1478"/>
          <p:cNvSpPr txBox="1"/>
          <p:nvPr/>
        </p:nvSpPr>
        <p:spPr>
          <a:xfrm>
            <a:off x="5546659" y="4140139"/>
            <a:ext cx="3316738" cy="514196"/>
          </a:xfrm>
          <a:prstGeom prst="rect">
            <a:avLst/>
          </a:prstGeom>
          <a:noFill/>
        </p:spPr>
        <p:txBody>
          <a:bodyPr wrap="square" lIns="90907" tIns="45453" rIns="90907" bIns="45453" rtlCol="0">
            <a:spAutoFit/>
          </a:bodyPr>
          <a:lstStyle/>
          <a:p>
            <a:r>
              <a:rPr lang="en-US" sz="900" b="1" dirty="0"/>
              <a:t>Address:  </a:t>
            </a:r>
            <a:r>
              <a:rPr lang="en-US" sz="900" dirty="0" err="1"/>
              <a:t>eBrandz</a:t>
            </a:r>
            <a:r>
              <a:rPr lang="en-US" sz="900" dirty="0"/>
              <a:t> Inc. Level 1, 294 High Street, Kew, Victoria, 3101 </a:t>
            </a:r>
          </a:p>
          <a:p>
            <a:r>
              <a:rPr lang="en-US" sz="900" b="1" dirty="0"/>
              <a:t>Phone:  </a:t>
            </a:r>
            <a:r>
              <a:rPr lang="en-US" sz="900" dirty="0"/>
              <a:t>1300-73-87-73</a:t>
            </a:r>
          </a:p>
          <a:p>
            <a:r>
              <a:rPr lang="en-US" sz="900" b="1" dirty="0"/>
              <a:t>Email: </a:t>
            </a:r>
            <a:r>
              <a:rPr lang="en-US" sz="900" dirty="0"/>
              <a:t>info@ebrandz.com.au</a:t>
            </a:r>
            <a:endParaRPr lang="en-US" sz="900" b="1" dirty="0"/>
          </a:p>
        </p:txBody>
      </p:sp>
      <p:sp>
        <p:nvSpPr>
          <p:cNvPr id="1480" name="TextBox 1479"/>
          <p:cNvSpPr txBox="1"/>
          <p:nvPr/>
        </p:nvSpPr>
        <p:spPr>
          <a:xfrm>
            <a:off x="5559772" y="4735735"/>
            <a:ext cx="2503283" cy="280222"/>
          </a:xfrm>
          <a:prstGeom prst="rect">
            <a:avLst/>
          </a:prstGeom>
          <a:noFill/>
        </p:spPr>
        <p:txBody>
          <a:bodyPr wrap="square" lIns="90907" tIns="45453" rIns="90907" bIns="45453" rtlCol="0">
            <a:spAutoFit/>
          </a:bodyPr>
          <a:lstStyle/>
          <a:p>
            <a:r>
              <a:rPr lang="en-US" sz="1200" b="1" dirty="0" err="1">
                <a:solidFill>
                  <a:srgbClr val="EB9743"/>
                </a:solidFill>
              </a:rPr>
              <a:t>eBrandz</a:t>
            </a:r>
            <a:r>
              <a:rPr lang="en-US" sz="1200" b="1" dirty="0">
                <a:solidFill>
                  <a:srgbClr val="EB9743"/>
                </a:solidFill>
              </a:rPr>
              <a:t> Inc.  (United Kingdom)</a:t>
            </a:r>
          </a:p>
        </p:txBody>
      </p:sp>
      <p:sp>
        <p:nvSpPr>
          <p:cNvPr id="1481" name="TextBox 1480"/>
          <p:cNvSpPr txBox="1"/>
          <p:nvPr/>
        </p:nvSpPr>
        <p:spPr>
          <a:xfrm>
            <a:off x="5571884" y="4974347"/>
            <a:ext cx="3316738" cy="373812"/>
          </a:xfrm>
          <a:prstGeom prst="rect">
            <a:avLst/>
          </a:prstGeom>
          <a:noFill/>
        </p:spPr>
        <p:txBody>
          <a:bodyPr wrap="square" lIns="90907" tIns="45453" rIns="90907" bIns="45453" rtlCol="0">
            <a:spAutoFit/>
          </a:bodyPr>
          <a:lstStyle/>
          <a:p>
            <a:r>
              <a:rPr lang="en-US" sz="900" b="1" dirty="0"/>
              <a:t>Toll Free: </a:t>
            </a:r>
            <a:r>
              <a:rPr lang="en-US" sz="900" dirty="0"/>
              <a:t>0186 559 6287</a:t>
            </a:r>
          </a:p>
          <a:p>
            <a:r>
              <a:rPr lang="en-US" sz="900" b="1" dirty="0"/>
              <a:t>Email: </a:t>
            </a:r>
            <a:r>
              <a:rPr lang="en-US" sz="900" dirty="0"/>
              <a:t>sales@ebrandz.com</a:t>
            </a:r>
            <a:endParaRPr lang="en-US" sz="900" b="1" dirty="0"/>
          </a:p>
        </p:txBody>
      </p:sp>
      <p:sp>
        <p:nvSpPr>
          <p:cNvPr id="377" name="Title 1"/>
          <p:cNvSpPr txBox="1">
            <a:spLocks/>
          </p:cNvSpPr>
          <p:nvPr/>
        </p:nvSpPr>
        <p:spPr bwMode="auto">
          <a:xfrm>
            <a:off x="4850896" y="952054"/>
            <a:ext cx="4286238" cy="40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7" tIns="45453" rIns="90907" bIns="45453" anchor="ct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r>
              <a:rPr lang="en-US" sz="2400" b="1" dirty="0">
                <a:solidFill>
                  <a:schemeClr val="tx1">
                    <a:lumMod val="85000"/>
                    <a:lumOff val="15000"/>
                  </a:schemeClr>
                </a:solidFill>
              </a:rPr>
              <a:t>Contact Us</a:t>
            </a:r>
          </a:p>
        </p:txBody>
      </p:sp>
      <p:pic>
        <p:nvPicPr>
          <p:cNvPr id="378"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35595" y="483442"/>
            <a:ext cx="4326330" cy="115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 name="Straight Connector 378"/>
          <p:cNvCxnSpPr/>
          <p:nvPr/>
        </p:nvCxnSpPr>
        <p:spPr>
          <a:xfrm>
            <a:off x="4756169" y="667537"/>
            <a:ext cx="0" cy="969593"/>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81" name="Pentagon 380"/>
          <p:cNvSpPr/>
          <p:nvPr/>
        </p:nvSpPr>
        <p:spPr>
          <a:xfrm>
            <a:off x="836208" y="5794227"/>
            <a:ext cx="1535960" cy="348795"/>
          </a:xfrm>
          <a:prstGeom prst="homePlate">
            <a:avLst>
              <a:gd name="adj" fmla="val 2584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82" name="Round Same Side Corner Rectangle 381"/>
          <p:cNvSpPr/>
          <p:nvPr/>
        </p:nvSpPr>
        <p:spPr>
          <a:xfrm rot="16200000">
            <a:off x="736869" y="5824083"/>
            <a:ext cx="350069" cy="28993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83" name="Freeform 12"/>
          <p:cNvSpPr>
            <a:spLocks/>
          </p:cNvSpPr>
          <p:nvPr/>
        </p:nvSpPr>
        <p:spPr bwMode="auto">
          <a:xfrm>
            <a:off x="2152392" y="5794228"/>
            <a:ext cx="435841" cy="348347"/>
          </a:xfrm>
          <a:custGeom>
            <a:avLst/>
            <a:gdLst>
              <a:gd name="T0" fmla="*/ 107 w 128"/>
              <a:gd name="T1" fmla="*/ 63 h 113"/>
              <a:gd name="T2" fmla="*/ 106 w 128"/>
              <a:gd name="T3" fmla="*/ 49 h 113"/>
              <a:gd name="T4" fmla="*/ 73 w 128"/>
              <a:gd name="T5" fmla="*/ 50 h 113"/>
              <a:gd name="T6" fmla="*/ 44 w 128"/>
              <a:gd name="T7" fmla="*/ 0 h 113"/>
              <a:gd name="T8" fmla="*/ 29 w 128"/>
              <a:gd name="T9" fmla="*/ 0 h 113"/>
              <a:gd name="T10" fmla="*/ 47 w 128"/>
              <a:gd name="T11" fmla="*/ 49 h 113"/>
              <a:gd name="T12" fmla="*/ 19 w 128"/>
              <a:gd name="T13" fmla="*/ 50 h 113"/>
              <a:gd name="T14" fmla="*/ 11 w 128"/>
              <a:gd name="T15" fmla="*/ 39 h 113"/>
              <a:gd name="T16" fmla="*/ 0 w 128"/>
              <a:gd name="T17" fmla="*/ 38 h 113"/>
              <a:gd name="T18" fmla="*/ 6 w 128"/>
              <a:gd name="T19" fmla="*/ 57 h 113"/>
              <a:gd name="T20" fmla="*/ 0 w 128"/>
              <a:gd name="T21" fmla="*/ 74 h 113"/>
              <a:gd name="T22" fmla="*/ 11 w 128"/>
              <a:gd name="T23" fmla="*/ 74 h 113"/>
              <a:gd name="T24" fmla="*/ 20 w 128"/>
              <a:gd name="T25" fmla="*/ 62 h 113"/>
              <a:gd name="T26" fmla="*/ 48 w 128"/>
              <a:gd name="T27" fmla="*/ 64 h 113"/>
              <a:gd name="T28" fmla="*/ 31 w 128"/>
              <a:gd name="T29" fmla="*/ 113 h 113"/>
              <a:gd name="T30" fmla="*/ 47 w 128"/>
              <a:gd name="T31" fmla="*/ 113 h 113"/>
              <a:gd name="T32" fmla="*/ 75 w 128"/>
              <a:gd name="T33" fmla="*/ 64 h 113"/>
              <a:gd name="T34" fmla="*/ 107 w 128"/>
              <a:gd name="T35" fmla="*/ 6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13">
                <a:moveTo>
                  <a:pt x="107" y="63"/>
                </a:moveTo>
                <a:cubicBezTo>
                  <a:pt x="107" y="63"/>
                  <a:pt x="128" y="57"/>
                  <a:pt x="106" y="49"/>
                </a:cubicBezTo>
                <a:cubicBezTo>
                  <a:pt x="73" y="50"/>
                  <a:pt x="73" y="50"/>
                  <a:pt x="73" y="50"/>
                </a:cubicBezTo>
                <a:cubicBezTo>
                  <a:pt x="44" y="0"/>
                  <a:pt x="44" y="0"/>
                  <a:pt x="44" y="0"/>
                </a:cubicBezTo>
                <a:cubicBezTo>
                  <a:pt x="29" y="0"/>
                  <a:pt x="29" y="0"/>
                  <a:pt x="29" y="0"/>
                </a:cubicBezTo>
                <a:cubicBezTo>
                  <a:pt x="47" y="49"/>
                  <a:pt x="47" y="49"/>
                  <a:pt x="47" y="49"/>
                </a:cubicBezTo>
                <a:cubicBezTo>
                  <a:pt x="19" y="50"/>
                  <a:pt x="19" y="50"/>
                  <a:pt x="19" y="50"/>
                </a:cubicBezTo>
                <a:cubicBezTo>
                  <a:pt x="11" y="39"/>
                  <a:pt x="11" y="39"/>
                  <a:pt x="11" y="39"/>
                </a:cubicBezTo>
                <a:cubicBezTo>
                  <a:pt x="0" y="38"/>
                  <a:pt x="0" y="38"/>
                  <a:pt x="0" y="38"/>
                </a:cubicBezTo>
                <a:cubicBezTo>
                  <a:pt x="6" y="57"/>
                  <a:pt x="6" y="57"/>
                  <a:pt x="6" y="57"/>
                </a:cubicBezTo>
                <a:cubicBezTo>
                  <a:pt x="0" y="74"/>
                  <a:pt x="0" y="74"/>
                  <a:pt x="0" y="74"/>
                </a:cubicBezTo>
                <a:cubicBezTo>
                  <a:pt x="11" y="74"/>
                  <a:pt x="11" y="74"/>
                  <a:pt x="11" y="74"/>
                </a:cubicBezTo>
                <a:cubicBezTo>
                  <a:pt x="20" y="62"/>
                  <a:pt x="20" y="62"/>
                  <a:pt x="20" y="62"/>
                </a:cubicBezTo>
                <a:cubicBezTo>
                  <a:pt x="48" y="64"/>
                  <a:pt x="48" y="64"/>
                  <a:pt x="48" y="64"/>
                </a:cubicBezTo>
                <a:cubicBezTo>
                  <a:pt x="31" y="113"/>
                  <a:pt x="31" y="113"/>
                  <a:pt x="31" y="113"/>
                </a:cubicBezTo>
                <a:cubicBezTo>
                  <a:pt x="47" y="113"/>
                  <a:pt x="47" y="113"/>
                  <a:pt x="47" y="113"/>
                </a:cubicBezTo>
                <a:cubicBezTo>
                  <a:pt x="75" y="64"/>
                  <a:pt x="75" y="64"/>
                  <a:pt x="75" y="64"/>
                </a:cubicBezTo>
                <a:lnTo>
                  <a:pt x="107" y="63"/>
                </a:lnTo>
                <a:close/>
              </a:path>
            </a:pathLst>
          </a:custGeom>
          <a:solidFill>
            <a:srgbClr val="C00000"/>
          </a:solidFill>
          <a:ln>
            <a:noFill/>
          </a:ln>
        </p:spPr>
        <p:txBody>
          <a:bodyPr vert="horz" wrap="square" lIns="90907" tIns="45453" rIns="90907" bIns="45453" numCol="1" anchor="t" anchorCtr="0" compatLnSpc="1">
            <a:prstTxWarp prst="textNoShape">
              <a:avLst/>
            </a:prstTxWarp>
          </a:bodyPr>
          <a:lstStyle/>
          <a:p>
            <a:endParaRPr lang="en-US" dirty="0"/>
          </a:p>
        </p:txBody>
      </p:sp>
      <p:sp>
        <p:nvSpPr>
          <p:cNvPr id="384" name="Rectangle 1436"/>
          <p:cNvSpPr>
            <a:spLocks noChangeArrowheads="1"/>
          </p:cNvSpPr>
          <p:nvPr/>
        </p:nvSpPr>
        <p:spPr bwMode="auto">
          <a:xfrm>
            <a:off x="860708" y="5905066"/>
            <a:ext cx="115417" cy="14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en-US" sz="900" b="1" dirty="0">
                <a:solidFill>
                  <a:schemeClr val="bg1"/>
                </a:solidFill>
                <a:cs typeface="Arial" pitchFamily="34" charset="0"/>
              </a:rPr>
              <a:t>01</a:t>
            </a:r>
            <a:endParaRPr lang="en-US" sz="2000" b="1" dirty="0">
              <a:solidFill>
                <a:schemeClr val="bg1"/>
              </a:solidFill>
              <a:cs typeface="Arial" pitchFamily="34" charset="0"/>
            </a:endParaRPr>
          </a:p>
        </p:txBody>
      </p:sp>
      <p:sp>
        <p:nvSpPr>
          <p:cNvPr id="385" name="Rectangle 1436"/>
          <p:cNvSpPr>
            <a:spLocks noChangeArrowheads="1"/>
          </p:cNvSpPr>
          <p:nvPr/>
        </p:nvSpPr>
        <p:spPr bwMode="auto">
          <a:xfrm>
            <a:off x="1196471" y="5900560"/>
            <a:ext cx="243656" cy="17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b="1" dirty="0">
                <a:solidFill>
                  <a:schemeClr val="bg1"/>
                </a:solidFill>
                <a:cs typeface="Arial" pitchFamily="34" charset="0"/>
              </a:rPr>
              <a:t>USA</a:t>
            </a:r>
            <a:endParaRPr lang="en-US" sz="2400" b="1" dirty="0">
              <a:solidFill>
                <a:schemeClr val="bg1"/>
              </a:solidFill>
              <a:cs typeface="Arial" pitchFamily="34" charset="0"/>
            </a:endParaRPr>
          </a:p>
        </p:txBody>
      </p:sp>
      <p:sp>
        <p:nvSpPr>
          <p:cNvPr id="387" name="Pentagon 386"/>
          <p:cNvSpPr/>
          <p:nvPr/>
        </p:nvSpPr>
        <p:spPr>
          <a:xfrm>
            <a:off x="2778513" y="5794227"/>
            <a:ext cx="1535960" cy="348795"/>
          </a:xfrm>
          <a:prstGeom prst="homePlate">
            <a:avLst>
              <a:gd name="adj" fmla="val 2584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88" name="Round Same Side Corner Rectangle 387"/>
          <p:cNvSpPr/>
          <p:nvPr/>
        </p:nvSpPr>
        <p:spPr>
          <a:xfrm rot="16200000">
            <a:off x="2679175" y="5824083"/>
            <a:ext cx="350069" cy="289934"/>
          </a:xfrm>
          <a:prstGeom prst="round2SameRect">
            <a:avLst/>
          </a:prstGeom>
          <a:solidFill>
            <a:srgbClr val="007AC0"/>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89" name="Freeform 388"/>
          <p:cNvSpPr>
            <a:spLocks/>
          </p:cNvSpPr>
          <p:nvPr/>
        </p:nvSpPr>
        <p:spPr bwMode="auto">
          <a:xfrm>
            <a:off x="4094697" y="5794228"/>
            <a:ext cx="435841" cy="348347"/>
          </a:xfrm>
          <a:custGeom>
            <a:avLst/>
            <a:gdLst>
              <a:gd name="T0" fmla="*/ 107 w 128"/>
              <a:gd name="T1" fmla="*/ 63 h 113"/>
              <a:gd name="T2" fmla="*/ 106 w 128"/>
              <a:gd name="T3" fmla="*/ 49 h 113"/>
              <a:gd name="T4" fmla="*/ 73 w 128"/>
              <a:gd name="T5" fmla="*/ 50 h 113"/>
              <a:gd name="T6" fmla="*/ 44 w 128"/>
              <a:gd name="T7" fmla="*/ 0 h 113"/>
              <a:gd name="T8" fmla="*/ 29 w 128"/>
              <a:gd name="T9" fmla="*/ 0 h 113"/>
              <a:gd name="T10" fmla="*/ 47 w 128"/>
              <a:gd name="T11" fmla="*/ 49 h 113"/>
              <a:gd name="T12" fmla="*/ 19 w 128"/>
              <a:gd name="T13" fmla="*/ 50 h 113"/>
              <a:gd name="T14" fmla="*/ 11 w 128"/>
              <a:gd name="T15" fmla="*/ 39 h 113"/>
              <a:gd name="T16" fmla="*/ 0 w 128"/>
              <a:gd name="T17" fmla="*/ 38 h 113"/>
              <a:gd name="T18" fmla="*/ 6 w 128"/>
              <a:gd name="T19" fmla="*/ 57 h 113"/>
              <a:gd name="T20" fmla="*/ 0 w 128"/>
              <a:gd name="T21" fmla="*/ 74 h 113"/>
              <a:gd name="T22" fmla="*/ 11 w 128"/>
              <a:gd name="T23" fmla="*/ 74 h 113"/>
              <a:gd name="T24" fmla="*/ 20 w 128"/>
              <a:gd name="T25" fmla="*/ 62 h 113"/>
              <a:gd name="T26" fmla="*/ 48 w 128"/>
              <a:gd name="T27" fmla="*/ 64 h 113"/>
              <a:gd name="T28" fmla="*/ 31 w 128"/>
              <a:gd name="T29" fmla="*/ 113 h 113"/>
              <a:gd name="T30" fmla="*/ 47 w 128"/>
              <a:gd name="T31" fmla="*/ 113 h 113"/>
              <a:gd name="T32" fmla="*/ 75 w 128"/>
              <a:gd name="T33" fmla="*/ 64 h 113"/>
              <a:gd name="T34" fmla="*/ 107 w 128"/>
              <a:gd name="T35" fmla="*/ 6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13">
                <a:moveTo>
                  <a:pt x="107" y="63"/>
                </a:moveTo>
                <a:cubicBezTo>
                  <a:pt x="107" y="63"/>
                  <a:pt x="128" y="57"/>
                  <a:pt x="106" y="49"/>
                </a:cubicBezTo>
                <a:cubicBezTo>
                  <a:pt x="73" y="50"/>
                  <a:pt x="73" y="50"/>
                  <a:pt x="73" y="50"/>
                </a:cubicBezTo>
                <a:cubicBezTo>
                  <a:pt x="44" y="0"/>
                  <a:pt x="44" y="0"/>
                  <a:pt x="44" y="0"/>
                </a:cubicBezTo>
                <a:cubicBezTo>
                  <a:pt x="29" y="0"/>
                  <a:pt x="29" y="0"/>
                  <a:pt x="29" y="0"/>
                </a:cubicBezTo>
                <a:cubicBezTo>
                  <a:pt x="47" y="49"/>
                  <a:pt x="47" y="49"/>
                  <a:pt x="47" y="49"/>
                </a:cubicBezTo>
                <a:cubicBezTo>
                  <a:pt x="19" y="50"/>
                  <a:pt x="19" y="50"/>
                  <a:pt x="19" y="50"/>
                </a:cubicBezTo>
                <a:cubicBezTo>
                  <a:pt x="11" y="39"/>
                  <a:pt x="11" y="39"/>
                  <a:pt x="11" y="39"/>
                </a:cubicBezTo>
                <a:cubicBezTo>
                  <a:pt x="0" y="38"/>
                  <a:pt x="0" y="38"/>
                  <a:pt x="0" y="38"/>
                </a:cubicBezTo>
                <a:cubicBezTo>
                  <a:pt x="6" y="57"/>
                  <a:pt x="6" y="57"/>
                  <a:pt x="6" y="57"/>
                </a:cubicBezTo>
                <a:cubicBezTo>
                  <a:pt x="0" y="74"/>
                  <a:pt x="0" y="74"/>
                  <a:pt x="0" y="74"/>
                </a:cubicBezTo>
                <a:cubicBezTo>
                  <a:pt x="11" y="74"/>
                  <a:pt x="11" y="74"/>
                  <a:pt x="11" y="74"/>
                </a:cubicBezTo>
                <a:cubicBezTo>
                  <a:pt x="20" y="62"/>
                  <a:pt x="20" y="62"/>
                  <a:pt x="20" y="62"/>
                </a:cubicBezTo>
                <a:cubicBezTo>
                  <a:pt x="48" y="64"/>
                  <a:pt x="48" y="64"/>
                  <a:pt x="48" y="64"/>
                </a:cubicBezTo>
                <a:cubicBezTo>
                  <a:pt x="31" y="113"/>
                  <a:pt x="31" y="113"/>
                  <a:pt x="31" y="113"/>
                </a:cubicBezTo>
                <a:cubicBezTo>
                  <a:pt x="47" y="113"/>
                  <a:pt x="47" y="113"/>
                  <a:pt x="47" y="113"/>
                </a:cubicBezTo>
                <a:cubicBezTo>
                  <a:pt x="75" y="64"/>
                  <a:pt x="75" y="64"/>
                  <a:pt x="75" y="64"/>
                </a:cubicBezTo>
                <a:lnTo>
                  <a:pt x="107" y="63"/>
                </a:lnTo>
                <a:close/>
              </a:path>
            </a:pathLst>
          </a:custGeom>
          <a:solidFill>
            <a:srgbClr val="007AC0"/>
          </a:solidFill>
          <a:ln>
            <a:noFill/>
          </a:ln>
        </p:spPr>
        <p:txBody>
          <a:bodyPr vert="horz" wrap="square" lIns="90907" tIns="45453" rIns="90907" bIns="45453" numCol="1" anchor="t" anchorCtr="0" compatLnSpc="1">
            <a:prstTxWarp prst="textNoShape">
              <a:avLst/>
            </a:prstTxWarp>
          </a:bodyPr>
          <a:lstStyle/>
          <a:p>
            <a:endParaRPr lang="en-US" dirty="0"/>
          </a:p>
        </p:txBody>
      </p:sp>
      <p:sp>
        <p:nvSpPr>
          <p:cNvPr id="390" name="Rectangle 1436"/>
          <p:cNvSpPr>
            <a:spLocks noChangeArrowheads="1"/>
          </p:cNvSpPr>
          <p:nvPr/>
        </p:nvSpPr>
        <p:spPr bwMode="auto">
          <a:xfrm>
            <a:off x="2803013" y="5905066"/>
            <a:ext cx="115417" cy="14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en-US" sz="900" b="1" dirty="0">
                <a:solidFill>
                  <a:schemeClr val="bg1"/>
                </a:solidFill>
                <a:cs typeface="Arial" pitchFamily="34" charset="0"/>
              </a:rPr>
              <a:t>02</a:t>
            </a:r>
            <a:endParaRPr lang="en-US" sz="2000" b="1" dirty="0">
              <a:solidFill>
                <a:schemeClr val="bg1"/>
              </a:solidFill>
              <a:cs typeface="Arial" pitchFamily="34" charset="0"/>
            </a:endParaRPr>
          </a:p>
        </p:txBody>
      </p:sp>
      <p:sp>
        <p:nvSpPr>
          <p:cNvPr id="391" name="Rectangle 1436"/>
          <p:cNvSpPr>
            <a:spLocks noChangeArrowheads="1"/>
          </p:cNvSpPr>
          <p:nvPr/>
        </p:nvSpPr>
        <p:spPr bwMode="auto">
          <a:xfrm>
            <a:off x="3138778" y="5900560"/>
            <a:ext cx="339837" cy="17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b="1" dirty="0">
                <a:solidFill>
                  <a:schemeClr val="bg1"/>
                </a:solidFill>
                <a:cs typeface="Arial" pitchFamily="34" charset="0"/>
              </a:rPr>
              <a:t>INDIA</a:t>
            </a:r>
            <a:endParaRPr lang="en-US" sz="2400" b="1" dirty="0">
              <a:solidFill>
                <a:schemeClr val="bg1"/>
              </a:solidFill>
              <a:cs typeface="Arial" pitchFamily="34" charset="0"/>
            </a:endParaRPr>
          </a:p>
        </p:txBody>
      </p:sp>
      <p:sp>
        <p:nvSpPr>
          <p:cNvPr id="393" name="Pentagon 392"/>
          <p:cNvSpPr/>
          <p:nvPr/>
        </p:nvSpPr>
        <p:spPr>
          <a:xfrm>
            <a:off x="4720819" y="5794227"/>
            <a:ext cx="1535960" cy="348795"/>
          </a:xfrm>
          <a:prstGeom prst="homePlate">
            <a:avLst>
              <a:gd name="adj" fmla="val 2584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4" name="Round Same Side Corner Rectangle 393"/>
          <p:cNvSpPr/>
          <p:nvPr/>
        </p:nvSpPr>
        <p:spPr>
          <a:xfrm rot="16200000">
            <a:off x="4621482" y="5824083"/>
            <a:ext cx="350069" cy="289934"/>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5" name="Freeform 12"/>
          <p:cNvSpPr>
            <a:spLocks/>
          </p:cNvSpPr>
          <p:nvPr/>
        </p:nvSpPr>
        <p:spPr bwMode="auto">
          <a:xfrm>
            <a:off x="6037003" y="5794228"/>
            <a:ext cx="435841" cy="348347"/>
          </a:xfrm>
          <a:custGeom>
            <a:avLst/>
            <a:gdLst>
              <a:gd name="T0" fmla="*/ 107 w 128"/>
              <a:gd name="T1" fmla="*/ 63 h 113"/>
              <a:gd name="T2" fmla="*/ 106 w 128"/>
              <a:gd name="T3" fmla="*/ 49 h 113"/>
              <a:gd name="T4" fmla="*/ 73 w 128"/>
              <a:gd name="T5" fmla="*/ 50 h 113"/>
              <a:gd name="T6" fmla="*/ 44 w 128"/>
              <a:gd name="T7" fmla="*/ 0 h 113"/>
              <a:gd name="T8" fmla="*/ 29 w 128"/>
              <a:gd name="T9" fmla="*/ 0 h 113"/>
              <a:gd name="T10" fmla="*/ 47 w 128"/>
              <a:gd name="T11" fmla="*/ 49 h 113"/>
              <a:gd name="T12" fmla="*/ 19 w 128"/>
              <a:gd name="T13" fmla="*/ 50 h 113"/>
              <a:gd name="T14" fmla="*/ 11 w 128"/>
              <a:gd name="T15" fmla="*/ 39 h 113"/>
              <a:gd name="T16" fmla="*/ 0 w 128"/>
              <a:gd name="T17" fmla="*/ 38 h 113"/>
              <a:gd name="T18" fmla="*/ 6 w 128"/>
              <a:gd name="T19" fmla="*/ 57 h 113"/>
              <a:gd name="T20" fmla="*/ 0 w 128"/>
              <a:gd name="T21" fmla="*/ 74 h 113"/>
              <a:gd name="T22" fmla="*/ 11 w 128"/>
              <a:gd name="T23" fmla="*/ 74 h 113"/>
              <a:gd name="T24" fmla="*/ 20 w 128"/>
              <a:gd name="T25" fmla="*/ 62 h 113"/>
              <a:gd name="T26" fmla="*/ 48 w 128"/>
              <a:gd name="T27" fmla="*/ 64 h 113"/>
              <a:gd name="T28" fmla="*/ 31 w 128"/>
              <a:gd name="T29" fmla="*/ 113 h 113"/>
              <a:gd name="T30" fmla="*/ 47 w 128"/>
              <a:gd name="T31" fmla="*/ 113 h 113"/>
              <a:gd name="T32" fmla="*/ 75 w 128"/>
              <a:gd name="T33" fmla="*/ 64 h 113"/>
              <a:gd name="T34" fmla="*/ 107 w 128"/>
              <a:gd name="T35" fmla="*/ 6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13">
                <a:moveTo>
                  <a:pt x="107" y="63"/>
                </a:moveTo>
                <a:cubicBezTo>
                  <a:pt x="107" y="63"/>
                  <a:pt x="128" y="57"/>
                  <a:pt x="106" y="49"/>
                </a:cubicBezTo>
                <a:cubicBezTo>
                  <a:pt x="73" y="50"/>
                  <a:pt x="73" y="50"/>
                  <a:pt x="73" y="50"/>
                </a:cubicBezTo>
                <a:cubicBezTo>
                  <a:pt x="44" y="0"/>
                  <a:pt x="44" y="0"/>
                  <a:pt x="44" y="0"/>
                </a:cubicBezTo>
                <a:cubicBezTo>
                  <a:pt x="29" y="0"/>
                  <a:pt x="29" y="0"/>
                  <a:pt x="29" y="0"/>
                </a:cubicBezTo>
                <a:cubicBezTo>
                  <a:pt x="47" y="49"/>
                  <a:pt x="47" y="49"/>
                  <a:pt x="47" y="49"/>
                </a:cubicBezTo>
                <a:cubicBezTo>
                  <a:pt x="19" y="50"/>
                  <a:pt x="19" y="50"/>
                  <a:pt x="19" y="50"/>
                </a:cubicBezTo>
                <a:cubicBezTo>
                  <a:pt x="11" y="39"/>
                  <a:pt x="11" y="39"/>
                  <a:pt x="11" y="39"/>
                </a:cubicBezTo>
                <a:cubicBezTo>
                  <a:pt x="0" y="38"/>
                  <a:pt x="0" y="38"/>
                  <a:pt x="0" y="38"/>
                </a:cubicBezTo>
                <a:cubicBezTo>
                  <a:pt x="6" y="57"/>
                  <a:pt x="6" y="57"/>
                  <a:pt x="6" y="57"/>
                </a:cubicBezTo>
                <a:cubicBezTo>
                  <a:pt x="0" y="74"/>
                  <a:pt x="0" y="74"/>
                  <a:pt x="0" y="74"/>
                </a:cubicBezTo>
                <a:cubicBezTo>
                  <a:pt x="11" y="74"/>
                  <a:pt x="11" y="74"/>
                  <a:pt x="11" y="74"/>
                </a:cubicBezTo>
                <a:cubicBezTo>
                  <a:pt x="20" y="62"/>
                  <a:pt x="20" y="62"/>
                  <a:pt x="20" y="62"/>
                </a:cubicBezTo>
                <a:cubicBezTo>
                  <a:pt x="48" y="64"/>
                  <a:pt x="48" y="64"/>
                  <a:pt x="48" y="64"/>
                </a:cubicBezTo>
                <a:cubicBezTo>
                  <a:pt x="31" y="113"/>
                  <a:pt x="31" y="113"/>
                  <a:pt x="31" y="113"/>
                </a:cubicBezTo>
                <a:cubicBezTo>
                  <a:pt x="47" y="113"/>
                  <a:pt x="47" y="113"/>
                  <a:pt x="47" y="113"/>
                </a:cubicBezTo>
                <a:cubicBezTo>
                  <a:pt x="75" y="64"/>
                  <a:pt x="75" y="64"/>
                  <a:pt x="75" y="64"/>
                </a:cubicBezTo>
                <a:lnTo>
                  <a:pt x="107" y="63"/>
                </a:lnTo>
                <a:close/>
              </a:path>
            </a:pathLst>
          </a:custGeom>
          <a:solidFill>
            <a:schemeClr val="accent4"/>
          </a:solidFill>
          <a:ln>
            <a:noFill/>
          </a:ln>
        </p:spPr>
        <p:txBody>
          <a:bodyPr vert="horz" wrap="square" lIns="90907" tIns="45453" rIns="90907" bIns="45453" numCol="1" anchor="t" anchorCtr="0" compatLnSpc="1">
            <a:prstTxWarp prst="textNoShape">
              <a:avLst/>
            </a:prstTxWarp>
          </a:bodyPr>
          <a:lstStyle/>
          <a:p>
            <a:endParaRPr lang="en-US" dirty="0"/>
          </a:p>
        </p:txBody>
      </p:sp>
      <p:sp>
        <p:nvSpPr>
          <p:cNvPr id="396" name="Rectangle 1436"/>
          <p:cNvSpPr>
            <a:spLocks noChangeArrowheads="1"/>
          </p:cNvSpPr>
          <p:nvPr/>
        </p:nvSpPr>
        <p:spPr bwMode="auto">
          <a:xfrm>
            <a:off x="4745319" y="5905066"/>
            <a:ext cx="115417" cy="14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en-US" sz="900" b="1" dirty="0">
                <a:solidFill>
                  <a:schemeClr val="bg1"/>
                </a:solidFill>
                <a:cs typeface="Arial" pitchFamily="34" charset="0"/>
              </a:rPr>
              <a:t>03</a:t>
            </a:r>
            <a:endParaRPr lang="en-US" sz="2000" b="1" dirty="0">
              <a:solidFill>
                <a:schemeClr val="bg1"/>
              </a:solidFill>
              <a:cs typeface="Arial" pitchFamily="34" charset="0"/>
            </a:endParaRPr>
          </a:p>
        </p:txBody>
      </p:sp>
      <p:sp>
        <p:nvSpPr>
          <p:cNvPr id="397" name="Rectangle 1436"/>
          <p:cNvSpPr>
            <a:spLocks noChangeArrowheads="1"/>
          </p:cNvSpPr>
          <p:nvPr/>
        </p:nvSpPr>
        <p:spPr bwMode="auto">
          <a:xfrm>
            <a:off x="5081085" y="5900560"/>
            <a:ext cx="660437" cy="17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b="1" dirty="0">
                <a:solidFill>
                  <a:schemeClr val="bg1"/>
                </a:solidFill>
                <a:cs typeface="Arial" pitchFamily="34" charset="0"/>
              </a:rPr>
              <a:t>AUSTRALIA</a:t>
            </a:r>
            <a:endParaRPr lang="en-US" sz="2400" b="1" dirty="0">
              <a:solidFill>
                <a:schemeClr val="bg1"/>
              </a:solidFill>
              <a:cs typeface="Arial" pitchFamily="34" charset="0"/>
            </a:endParaRPr>
          </a:p>
        </p:txBody>
      </p:sp>
      <p:sp>
        <p:nvSpPr>
          <p:cNvPr id="399" name="Pentagon 398"/>
          <p:cNvSpPr/>
          <p:nvPr/>
        </p:nvSpPr>
        <p:spPr>
          <a:xfrm>
            <a:off x="6663126" y="5794227"/>
            <a:ext cx="1535960" cy="348795"/>
          </a:xfrm>
          <a:prstGeom prst="homePlate">
            <a:avLst>
              <a:gd name="adj" fmla="val 2584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00" name="Round Same Side Corner Rectangle 399"/>
          <p:cNvSpPr/>
          <p:nvPr/>
        </p:nvSpPr>
        <p:spPr>
          <a:xfrm rot="16200000">
            <a:off x="6563788" y="5824083"/>
            <a:ext cx="350069" cy="289934"/>
          </a:xfrm>
          <a:prstGeom prst="round2SameRect">
            <a:avLst/>
          </a:prstGeom>
          <a:solidFill>
            <a:srgbClr val="EB9743"/>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01" name="Freeform 12"/>
          <p:cNvSpPr>
            <a:spLocks/>
          </p:cNvSpPr>
          <p:nvPr/>
        </p:nvSpPr>
        <p:spPr bwMode="auto">
          <a:xfrm>
            <a:off x="7979311" y="5794228"/>
            <a:ext cx="435841" cy="348347"/>
          </a:xfrm>
          <a:custGeom>
            <a:avLst/>
            <a:gdLst>
              <a:gd name="T0" fmla="*/ 107 w 128"/>
              <a:gd name="T1" fmla="*/ 63 h 113"/>
              <a:gd name="T2" fmla="*/ 106 w 128"/>
              <a:gd name="T3" fmla="*/ 49 h 113"/>
              <a:gd name="T4" fmla="*/ 73 w 128"/>
              <a:gd name="T5" fmla="*/ 50 h 113"/>
              <a:gd name="T6" fmla="*/ 44 w 128"/>
              <a:gd name="T7" fmla="*/ 0 h 113"/>
              <a:gd name="T8" fmla="*/ 29 w 128"/>
              <a:gd name="T9" fmla="*/ 0 h 113"/>
              <a:gd name="T10" fmla="*/ 47 w 128"/>
              <a:gd name="T11" fmla="*/ 49 h 113"/>
              <a:gd name="T12" fmla="*/ 19 w 128"/>
              <a:gd name="T13" fmla="*/ 50 h 113"/>
              <a:gd name="T14" fmla="*/ 11 w 128"/>
              <a:gd name="T15" fmla="*/ 39 h 113"/>
              <a:gd name="T16" fmla="*/ 0 w 128"/>
              <a:gd name="T17" fmla="*/ 38 h 113"/>
              <a:gd name="T18" fmla="*/ 6 w 128"/>
              <a:gd name="T19" fmla="*/ 57 h 113"/>
              <a:gd name="T20" fmla="*/ 0 w 128"/>
              <a:gd name="T21" fmla="*/ 74 h 113"/>
              <a:gd name="T22" fmla="*/ 11 w 128"/>
              <a:gd name="T23" fmla="*/ 74 h 113"/>
              <a:gd name="T24" fmla="*/ 20 w 128"/>
              <a:gd name="T25" fmla="*/ 62 h 113"/>
              <a:gd name="T26" fmla="*/ 48 w 128"/>
              <a:gd name="T27" fmla="*/ 64 h 113"/>
              <a:gd name="T28" fmla="*/ 31 w 128"/>
              <a:gd name="T29" fmla="*/ 113 h 113"/>
              <a:gd name="T30" fmla="*/ 47 w 128"/>
              <a:gd name="T31" fmla="*/ 113 h 113"/>
              <a:gd name="T32" fmla="*/ 75 w 128"/>
              <a:gd name="T33" fmla="*/ 64 h 113"/>
              <a:gd name="T34" fmla="*/ 107 w 128"/>
              <a:gd name="T35" fmla="*/ 6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13">
                <a:moveTo>
                  <a:pt x="107" y="63"/>
                </a:moveTo>
                <a:cubicBezTo>
                  <a:pt x="107" y="63"/>
                  <a:pt x="128" y="57"/>
                  <a:pt x="106" y="49"/>
                </a:cubicBezTo>
                <a:cubicBezTo>
                  <a:pt x="73" y="50"/>
                  <a:pt x="73" y="50"/>
                  <a:pt x="73" y="50"/>
                </a:cubicBezTo>
                <a:cubicBezTo>
                  <a:pt x="44" y="0"/>
                  <a:pt x="44" y="0"/>
                  <a:pt x="44" y="0"/>
                </a:cubicBezTo>
                <a:cubicBezTo>
                  <a:pt x="29" y="0"/>
                  <a:pt x="29" y="0"/>
                  <a:pt x="29" y="0"/>
                </a:cubicBezTo>
                <a:cubicBezTo>
                  <a:pt x="47" y="49"/>
                  <a:pt x="47" y="49"/>
                  <a:pt x="47" y="49"/>
                </a:cubicBezTo>
                <a:cubicBezTo>
                  <a:pt x="19" y="50"/>
                  <a:pt x="19" y="50"/>
                  <a:pt x="19" y="50"/>
                </a:cubicBezTo>
                <a:cubicBezTo>
                  <a:pt x="11" y="39"/>
                  <a:pt x="11" y="39"/>
                  <a:pt x="11" y="39"/>
                </a:cubicBezTo>
                <a:cubicBezTo>
                  <a:pt x="0" y="38"/>
                  <a:pt x="0" y="38"/>
                  <a:pt x="0" y="38"/>
                </a:cubicBezTo>
                <a:cubicBezTo>
                  <a:pt x="6" y="57"/>
                  <a:pt x="6" y="57"/>
                  <a:pt x="6" y="57"/>
                </a:cubicBezTo>
                <a:cubicBezTo>
                  <a:pt x="0" y="74"/>
                  <a:pt x="0" y="74"/>
                  <a:pt x="0" y="74"/>
                </a:cubicBezTo>
                <a:cubicBezTo>
                  <a:pt x="11" y="74"/>
                  <a:pt x="11" y="74"/>
                  <a:pt x="11" y="74"/>
                </a:cubicBezTo>
                <a:cubicBezTo>
                  <a:pt x="20" y="62"/>
                  <a:pt x="20" y="62"/>
                  <a:pt x="20" y="62"/>
                </a:cubicBezTo>
                <a:cubicBezTo>
                  <a:pt x="48" y="64"/>
                  <a:pt x="48" y="64"/>
                  <a:pt x="48" y="64"/>
                </a:cubicBezTo>
                <a:cubicBezTo>
                  <a:pt x="31" y="113"/>
                  <a:pt x="31" y="113"/>
                  <a:pt x="31" y="113"/>
                </a:cubicBezTo>
                <a:cubicBezTo>
                  <a:pt x="47" y="113"/>
                  <a:pt x="47" y="113"/>
                  <a:pt x="47" y="113"/>
                </a:cubicBezTo>
                <a:cubicBezTo>
                  <a:pt x="75" y="64"/>
                  <a:pt x="75" y="64"/>
                  <a:pt x="75" y="64"/>
                </a:cubicBezTo>
                <a:lnTo>
                  <a:pt x="107" y="63"/>
                </a:lnTo>
                <a:close/>
              </a:path>
            </a:pathLst>
          </a:custGeom>
          <a:solidFill>
            <a:srgbClr val="EB9743"/>
          </a:solidFill>
          <a:ln>
            <a:noFill/>
          </a:ln>
        </p:spPr>
        <p:txBody>
          <a:bodyPr vert="horz" wrap="square" lIns="90907" tIns="45453" rIns="90907" bIns="45453" numCol="1" anchor="t" anchorCtr="0" compatLnSpc="1">
            <a:prstTxWarp prst="textNoShape">
              <a:avLst/>
            </a:prstTxWarp>
          </a:bodyPr>
          <a:lstStyle/>
          <a:p>
            <a:endParaRPr lang="en-US" dirty="0"/>
          </a:p>
        </p:txBody>
      </p:sp>
      <p:sp>
        <p:nvSpPr>
          <p:cNvPr id="402" name="Rectangle 1436"/>
          <p:cNvSpPr>
            <a:spLocks noChangeArrowheads="1"/>
          </p:cNvSpPr>
          <p:nvPr/>
        </p:nvSpPr>
        <p:spPr bwMode="auto">
          <a:xfrm>
            <a:off x="6687627" y="5905066"/>
            <a:ext cx="115417" cy="14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fontAlgn="base">
              <a:spcBef>
                <a:spcPct val="0"/>
              </a:spcBef>
              <a:spcAft>
                <a:spcPct val="0"/>
              </a:spcAft>
            </a:pPr>
            <a:r>
              <a:rPr lang="en-US" sz="900" b="1" dirty="0">
                <a:solidFill>
                  <a:schemeClr val="bg1"/>
                </a:solidFill>
                <a:cs typeface="Arial" pitchFamily="34" charset="0"/>
              </a:rPr>
              <a:t>04</a:t>
            </a:r>
            <a:endParaRPr lang="en-US" sz="2000" b="1" dirty="0">
              <a:solidFill>
                <a:schemeClr val="bg1"/>
              </a:solidFill>
              <a:cs typeface="Arial" pitchFamily="34" charset="0"/>
            </a:endParaRPr>
          </a:p>
        </p:txBody>
      </p:sp>
      <p:sp>
        <p:nvSpPr>
          <p:cNvPr id="403" name="Rectangle 1436"/>
          <p:cNvSpPr>
            <a:spLocks noChangeArrowheads="1"/>
          </p:cNvSpPr>
          <p:nvPr/>
        </p:nvSpPr>
        <p:spPr bwMode="auto">
          <a:xfrm>
            <a:off x="7023390" y="5900560"/>
            <a:ext cx="168316" cy="171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100" b="1" dirty="0">
                <a:solidFill>
                  <a:schemeClr val="bg1"/>
                </a:solidFill>
                <a:cs typeface="Arial" pitchFamily="34" charset="0"/>
              </a:rPr>
              <a:t>UK</a:t>
            </a:r>
            <a:endParaRPr lang="en-US" sz="2400" b="1" dirty="0">
              <a:solidFill>
                <a:schemeClr val="bg1"/>
              </a:solidFill>
              <a:cs typeface="Arial" pitchFamily="34" charset="0"/>
            </a:endParaRPr>
          </a:p>
        </p:txBody>
      </p:sp>
    </p:spTree>
    <p:extLst>
      <p:ext uri="{BB962C8B-B14F-4D97-AF65-F5344CB8AC3E}">
        <p14:creationId xmlns:p14="http://schemas.microsoft.com/office/powerpoint/2010/main" val="4260865372"/>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1" y="1"/>
            <a:ext cx="9147175" cy="3493698"/>
            <a:chOff x="0" y="0"/>
            <a:chExt cx="9147175" cy="4556873"/>
          </a:xfrm>
          <a:solidFill>
            <a:schemeClr val="tx2"/>
          </a:solidFill>
        </p:grpSpPr>
        <p:sp>
          <p:nvSpPr>
            <p:cNvPr id="50" name="Rectangle 49"/>
            <p:cNvSpPr/>
            <p:nvPr/>
          </p:nvSpPr>
          <p:spPr>
            <a:xfrm flipH="1">
              <a:off x="0" y="11860"/>
              <a:ext cx="9147175" cy="45450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Rectangle 50"/>
            <p:cNvSpPr/>
            <p:nvPr/>
          </p:nvSpPr>
          <p:spPr>
            <a:xfrm>
              <a:off x="0" y="0"/>
              <a:ext cx="9144000" cy="4545013"/>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dirty="0"/>
            </a:p>
          </p:txBody>
        </p:sp>
      </p:grpSp>
      <p:sp>
        <p:nvSpPr>
          <p:cNvPr id="171" name="Title 1"/>
          <p:cNvSpPr>
            <a:spLocks noGrp="1"/>
          </p:cNvSpPr>
          <p:nvPr>
            <p:ph type="title"/>
          </p:nvPr>
        </p:nvSpPr>
        <p:spPr>
          <a:xfrm>
            <a:off x="457200" y="690392"/>
            <a:ext cx="8229600" cy="486119"/>
          </a:xfrm>
        </p:spPr>
        <p:txBody>
          <a:bodyPr>
            <a:spAutoFit/>
          </a:bodyPr>
          <a:lstStyle/>
          <a:p>
            <a:pPr algn="ctr"/>
            <a:r>
              <a:rPr lang="en-US" sz="2800" b="1" dirty="0">
                <a:solidFill>
                  <a:schemeClr val="bg1"/>
                </a:solidFill>
                <a:latin typeface="+mn-lt"/>
              </a:rPr>
              <a:t>What do we do?</a:t>
            </a:r>
          </a:p>
        </p:txBody>
      </p:sp>
      <p:sp>
        <p:nvSpPr>
          <p:cNvPr id="173" name="Rectangle 172"/>
          <p:cNvSpPr/>
          <p:nvPr/>
        </p:nvSpPr>
        <p:spPr>
          <a:xfrm>
            <a:off x="4343400" y="1239839"/>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36" name="Content Placeholder 2"/>
          <p:cNvSpPr txBox="1">
            <a:spLocks/>
          </p:cNvSpPr>
          <p:nvPr/>
        </p:nvSpPr>
        <p:spPr>
          <a:xfrm>
            <a:off x="534146" y="5127349"/>
            <a:ext cx="1371900" cy="551026"/>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solidFill>
                  <a:schemeClr val="tx1">
                    <a:lumMod val="95000"/>
                    <a:lumOff val="5000"/>
                  </a:schemeClr>
                </a:solidFill>
              </a:rPr>
              <a:t>Search Engine </a:t>
            </a:r>
            <a:r>
              <a:rPr lang="en-US" b="1" dirty="0" smtClean="0">
                <a:solidFill>
                  <a:schemeClr val="tx1">
                    <a:lumMod val="95000"/>
                    <a:lumOff val="5000"/>
                  </a:schemeClr>
                </a:solidFill>
              </a:rPr>
              <a:t>Optimization</a:t>
            </a:r>
            <a:endParaRPr lang="en-US" sz="900" dirty="0">
              <a:solidFill>
                <a:schemeClr val="tx1">
                  <a:lumMod val="95000"/>
                  <a:lumOff val="5000"/>
                </a:schemeClr>
              </a:solidFill>
            </a:endParaRPr>
          </a:p>
        </p:txBody>
      </p:sp>
      <p:sp>
        <p:nvSpPr>
          <p:cNvPr id="44" name="Content Placeholder 2"/>
          <p:cNvSpPr txBox="1">
            <a:spLocks/>
          </p:cNvSpPr>
          <p:nvPr/>
        </p:nvSpPr>
        <p:spPr>
          <a:xfrm>
            <a:off x="3867691" y="5228595"/>
            <a:ext cx="1362774" cy="551026"/>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solidFill>
                  <a:schemeClr val="tx1">
                    <a:lumMod val="95000"/>
                    <a:lumOff val="5000"/>
                  </a:schemeClr>
                </a:solidFill>
              </a:rPr>
              <a:t>Pay Per </a:t>
            </a:r>
            <a:r>
              <a:rPr lang="en-US" b="1" dirty="0" smtClean="0">
                <a:solidFill>
                  <a:schemeClr val="tx1">
                    <a:lumMod val="95000"/>
                    <a:lumOff val="5000"/>
                  </a:schemeClr>
                </a:solidFill>
              </a:rPr>
              <a:t>Click</a:t>
            </a:r>
            <a:endParaRPr lang="en-US" sz="900" dirty="0">
              <a:solidFill>
                <a:schemeClr val="tx1">
                  <a:lumMod val="95000"/>
                  <a:lumOff val="5000"/>
                </a:schemeClr>
              </a:solidFill>
            </a:endParaRPr>
          </a:p>
        </p:txBody>
      </p:sp>
      <p:sp>
        <p:nvSpPr>
          <p:cNvPr id="53" name="Content Placeholder 2"/>
          <p:cNvSpPr txBox="1">
            <a:spLocks/>
          </p:cNvSpPr>
          <p:nvPr/>
        </p:nvSpPr>
        <p:spPr>
          <a:xfrm>
            <a:off x="7371199" y="5127349"/>
            <a:ext cx="1382081" cy="551026"/>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solidFill>
                  <a:schemeClr val="tx1">
                    <a:lumMod val="95000"/>
                    <a:lumOff val="5000"/>
                  </a:schemeClr>
                </a:solidFill>
              </a:rPr>
              <a:t>Affiliate </a:t>
            </a:r>
            <a:r>
              <a:rPr lang="en-US" b="1" dirty="0" smtClean="0">
                <a:solidFill>
                  <a:schemeClr val="tx1">
                    <a:lumMod val="95000"/>
                    <a:lumOff val="5000"/>
                  </a:schemeClr>
                </a:solidFill>
              </a:rPr>
              <a:t>Management</a:t>
            </a:r>
            <a:endParaRPr lang="en-US" sz="900" dirty="0">
              <a:solidFill>
                <a:schemeClr val="tx1">
                  <a:lumMod val="95000"/>
                  <a:lumOff val="5000"/>
                </a:schemeClr>
              </a:solidFill>
            </a:endParaRPr>
          </a:p>
        </p:txBody>
      </p:sp>
      <p:sp>
        <p:nvSpPr>
          <p:cNvPr id="56" name="Content Placeholder 2"/>
          <p:cNvSpPr txBox="1">
            <a:spLocks/>
          </p:cNvSpPr>
          <p:nvPr/>
        </p:nvSpPr>
        <p:spPr>
          <a:xfrm>
            <a:off x="5482639" y="5101470"/>
            <a:ext cx="1763551" cy="551026"/>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solidFill>
                  <a:schemeClr val="tx1">
                    <a:lumMod val="95000"/>
                    <a:lumOff val="5000"/>
                  </a:schemeClr>
                </a:solidFill>
              </a:rPr>
              <a:t>Website D</a:t>
            </a:r>
            <a:r>
              <a:rPr lang="en-US" b="1" dirty="0" smtClean="0">
                <a:solidFill>
                  <a:schemeClr val="tx1">
                    <a:lumMod val="95000"/>
                    <a:lumOff val="5000"/>
                  </a:schemeClr>
                </a:solidFill>
              </a:rPr>
              <a:t>esign/Development</a:t>
            </a:r>
            <a:endParaRPr lang="en-US" sz="900" dirty="0">
              <a:solidFill>
                <a:schemeClr val="tx1">
                  <a:lumMod val="95000"/>
                  <a:lumOff val="5000"/>
                </a:schemeClr>
              </a:solidFill>
            </a:endParaRPr>
          </a:p>
        </p:txBody>
      </p:sp>
      <p:sp>
        <p:nvSpPr>
          <p:cNvPr id="59" name="Content Placeholder 2"/>
          <p:cNvSpPr txBox="1">
            <a:spLocks/>
          </p:cNvSpPr>
          <p:nvPr/>
        </p:nvSpPr>
        <p:spPr>
          <a:xfrm>
            <a:off x="2167434" y="5127347"/>
            <a:ext cx="1399411" cy="551026"/>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b="1" dirty="0">
                <a:solidFill>
                  <a:schemeClr val="tx1">
                    <a:lumMod val="95000"/>
                    <a:lumOff val="5000"/>
                  </a:schemeClr>
                </a:solidFill>
              </a:rPr>
              <a:t>Social Media </a:t>
            </a:r>
            <a:r>
              <a:rPr lang="en-US" b="1" dirty="0">
                <a:solidFill>
                  <a:schemeClr val="tx1">
                    <a:lumMod val="95000"/>
                    <a:lumOff val="5000"/>
                  </a:schemeClr>
                </a:solidFill>
              </a:rPr>
              <a:t>Marketing</a:t>
            </a:r>
            <a:endParaRPr lang="en-US" sz="900" dirty="0">
              <a:solidFill>
                <a:schemeClr val="tx1">
                  <a:lumMod val="95000"/>
                  <a:lumOff val="5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549" y="4416344"/>
            <a:ext cx="702999" cy="702999"/>
          </a:xfrm>
          <a:prstGeom prst="rect">
            <a:avLst/>
          </a:prstGeom>
        </p:spPr>
      </p:pic>
      <p:pic>
        <p:nvPicPr>
          <p:cNvPr id="62" name="Picture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2430" y="4430687"/>
            <a:ext cx="773299" cy="773299"/>
          </a:xfrm>
          <a:prstGeom prst="rect">
            <a:avLst/>
          </a:prstGeom>
        </p:spPr>
      </p:pic>
      <p:pic>
        <p:nvPicPr>
          <p:cNvPr id="63" name="Picture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0740" y="4416344"/>
            <a:ext cx="702999" cy="702999"/>
          </a:xfrm>
          <a:prstGeom prst="rect">
            <a:avLst/>
          </a:prstGeom>
        </p:spPr>
      </p:pic>
      <p:pic>
        <p:nvPicPr>
          <p:cNvPr id="64" name="Picture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2915" y="4416344"/>
            <a:ext cx="702999" cy="702999"/>
          </a:xfrm>
          <a:prstGeom prst="rect">
            <a:avLst/>
          </a:prstGeom>
        </p:spPr>
      </p:pic>
      <p:pic>
        <p:nvPicPr>
          <p:cNvPr id="65" name="Picture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44435" y="4135614"/>
            <a:ext cx="1245406" cy="1245407"/>
          </a:xfrm>
          <a:prstGeom prst="rect">
            <a:avLst/>
          </a:prstGeom>
        </p:spPr>
      </p:pic>
      <p:pic>
        <p:nvPicPr>
          <p:cNvPr id="19"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64699" y="6475223"/>
            <a:ext cx="2167913" cy="327016"/>
          </a:xfrm>
          <a:prstGeom prst="rect">
            <a:avLst/>
          </a:prstGeom>
          <a:noFill/>
        </p:spPr>
        <p:txBody>
          <a:bodyPr wrap="square" lIns="90907" tIns="45453" rIns="90907" bIns="45453" rtlCol="0">
            <a:spAutoFit/>
          </a:bodyPr>
          <a:lstStyle/>
          <a:p>
            <a:r>
              <a:rPr lang="en-US" sz="1500" dirty="0">
                <a:solidFill>
                  <a:schemeClr val="tx1">
                    <a:lumMod val="85000"/>
                    <a:lumOff val="15000"/>
                  </a:schemeClr>
                </a:solidFill>
                <a:latin typeface="Century Gothic" panose="020B0502020202020204" pitchFamily="34" charset="0"/>
              </a:rPr>
              <a:t>sales@ebrandz.com</a:t>
            </a:r>
          </a:p>
        </p:txBody>
      </p:sp>
      <p:sp>
        <p:nvSpPr>
          <p:cNvPr id="21" name="Title 1"/>
          <p:cNvSpPr txBox="1">
            <a:spLocks/>
          </p:cNvSpPr>
          <p:nvPr/>
        </p:nvSpPr>
        <p:spPr>
          <a:xfrm>
            <a:off x="457200" y="3655763"/>
            <a:ext cx="8229600" cy="486119"/>
          </a:xfrm>
          <a:prstGeom prst="rect">
            <a:avLst/>
          </a:prstGeom>
        </p:spPr>
        <p:txBody>
          <a:bodyPr vert="horz" lIns="90907" tIns="45453" rIns="90907" bIns="45453"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tx1">
                    <a:lumMod val="95000"/>
                    <a:lumOff val="5000"/>
                  </a:schemeClr>
                </a:solidFill>
                <a:latin typeface="+mn-lt"/>
              </a:rPr>
              <a:t>Our Core Services</a:t>
            </a:r>
          </a:p>
        </p:txBody>
      </p:sp>
      <p:sp>
        <p:nvSpPr>
          <p:cNvPr id="22" name="Rectangle 21"/>
          <p:cNvSpPr/>
          <p:nvPr/>
        </p:nvSpPr>
        <p:spPr>
          <a:xfrm>
            <a:off x="4343400" y="4107370"/>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23" name="Shape 150"/>
          <p:cNvSpPr/>
          <p:nvPr/>
        </p:nvSpPr>
        <p:spPr>
          <a:xfrm>
            <a:off x="874074" y="1524000"/>
            <a:ext cx="7395854" cy="1340899"/>
          </a:xfrm>
          <a:prstGeom prst="rect">
            <a:avLst/>
          </a:prstGeom>
          <a:ln w="12700">
            <a:miter lim="400000"/>
          </a:ln>
          <a:extLst>
            <a:ext uri="{C572A759-6A51-4108-AA02-DFA0A04FC94B}">
              <ma14:wrappingTextBoxFlag xmlns:ma14="http://schemas.microsoft.com/office/mac/drawingml/2011/main" xmlns="" val="1"/>
            </a:ext>
          </a:extLst>
        </p:spPr>
        <p:txBody>
          <a:bodyPr wrap="square" lIns="45451" tIns="45451" rIns="45451" bIns="45451">
            <a:spAutoFit/>
          </a:bodyPr>
          <a:lstStyle/>
          <a:p>
            <a:pPr>
              <a:defRPr sz="1600">
                <a:solidFill>
                  <a:srgbClr val="FFAF37"/>
                </a:solidFill>
              </a:defRPr>
            </a:pPr>
            <a:r>
              <a:rPr lang="en-US" dirty="0" smtClean="0">
                <a:solidFill>
                  <a:srgbClr val="FFFFFF"/>
                </a:solidFill>
              </a:rPr>
              <a:t>At </a:t>
            </a:r>
            <a:r>
              <a:rPr lang="en-US" sz="1600" dirty="0" err="1">
                <a:solidFill>
                  <a:srgbClr val="FFAF37"/>
                </a:solidFill>
              </a:rPr>
              <a:t>eBrandz</a:t>
            </a:r>
            <a:r>
              <a:rPr lang="en-US" dirty="0">
                <a:solidFill>
                  <a:srgbClr val="FFFFFF"/>
                </a:solidFill>
              </a:rPr>
              <a:t>, we help businesses grow without breaking their bank and we love every second of it! With more than </a:t>
            </a:r>
            <a:r>
              <a:rPr lang="en-US" dirty="0" smtClean="0">
                <a:solidFill>
                  <a:srgbClr val="FFFFFF"/>
                </a:solidFill>
              </a:rPr>
              <a:t>16 </a:t>
            </a:r>
            <a:r>
              <a:rPr lang="en-US" dirty="0">
                <a:solidFill>
                  <a:srgbClr val="FFFFFF"/>
                </a:solidFill>
              </a:rPr>
              <a:t>years of experience of executing Digital Marketing campaigns for our clients, we’ve tried to stay true to our core beliefs - We will treat others the way we want others to treat us: with respect for their thoughts, feelings and opinions—and to deliver an exceptional experience for our </a:t>
            </a:r>
            <a:r>
              <a:rPr lang="en-US" dirty="0" smtClean="0">
                <a:solidFill>
                  <a:srgbClr val="FFFFFF"/>
                </a:solidFill>
              </a:rPr>
              <a:t>clients.</a:t>
            </a:r>
            <a:endParaRPr dirty="0">
              <a:solidFill>
                <a:srgbClr val="FFFFFF"/>
              </a:solidFill>
            </a:endParaRPr>
          </a:p>
        </p:txBody>
      </p:sp>
      <p:sp>
        <p:nvSpPr>
          <p:cNvPr id="25" name="TextBox 24"/>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Tree>
    <p:extLst>
      <p:ext uri="{BB962C8B-B14F-4D97-AF65-F5344CB8AC3E}">
        <p14:creationId xmlns:p14="http://schemas.microsoft.com/office/powerpoint/2010/main" val="1543482485"/>
      </p:ext>
    </p:extLst>
  </p:cSld>
  <p:clrMapOvr>
    <a:masterClrMapping/>
  </p:clrMapOvr>
  <p:transition spd="med" advTm="10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92458" y="416501"/>
            <a:ext cx="8229600" cy="486119"/>
          </a:xfrm>
        </p:spPr>
        <p:txBody>
          <a:bodyPr>
            <a:spAutoFit/>
          </a:bodyPr>
          <a:lstStyle/>
          <a:p>
            <a:pPr algn="ctr"/>
            <a:r>
              <a:rPr lang="en-US" sz="2800" b="1" dirty="0">
                <a:latin typeface="+mn-lt"/>
              </a:rPr>
              <a:t>Why Select </a:t>
            </a:r>
            <a:r>
              <a:rPr lang="en-US" sz="2800" b="1" dirty="0" err="1">
                <a:latin typeface="+mn-lt"/>
              </a:rPr>
              <a:t>eBrandz</a:t>
            </a:r>
            <a:r>
              <a:rPr lang="en-US" sz="2800" b="1" dirty="0">
                <a:latin typeface="+mn-lt"/>
              </a:rPr>
              <a:t>?</a:t>
            </a:r>
            <a:endParaRPr lang="en-US" sz="2800" b="1" dirty="0">
              <a:solidFill>
                <a:schemeClr val="tx1">
                  <a:lumMod val="95000"/>
                  <a:lumOff val="5000"/>
                </a:schemeClr>
              </a:solidFill>
              <a:latin typeface="+mn-lt"/>
            </a:endParaRPr>
          </a:p>
        </p:txBody>
      </p:sp>
      <p:sp>
        <p:nvSpPr>
          <p:cNvPr id="6" name="TextBox 5"/>
          <p:cNvSpPr txBox="1"/>
          <p:nvPr/>
        </p:nvSpPr>
        <p:spPr>
          <a:xfrm>
            <a:off x="64699" y="6475223"/>
            <a:ext cx="2167913" cy="327016"/>
          </a:xfrm>
          <a:prstGeom prst="rect">
            <a:avLst/>
          </a:prstGeom>
          <a:noFill/>
        </p:spPr>
        <p:txBody>
          <a:bodyPr wrap="square" lIns="90907" tIns="45453" rIns="90907" bIns="45453" rtlCol="0">
            <a:spAutoFit/>
          </a:bodyPr>
          <a:lstStyle/>
          <a:p>
            <a:r>
              <a:rPr lang="en-US" sz="1500" dirty="0">
                <a:solidFill>
                  <a:schemeClr val="tx1">
                    <a:lumMod val="85000"/>
                    <a:lumOff val="15000"/>
                  </a:schemeClr>
                </a:solidFill>
                <a:latin typeface="Century Gothic" panose="020B0502020202020204" pitchFamily="34" charset="0"/>
              </a:rPr>
              <a:t>sales@ebrandz.com</a:t>
            </a:r>
          </a:p>
        </p:txBody>
      </p:sp>
      <p:sp>
        <p:nvSpPr>
          <p:cNvPr id="7" name="Rectangle 6"/>
          <p:cNvSpPr/>
          <p:nvPr/>
        </p:nvSpPr>
        <p:spPr>
          <a:xfrm>
            <a:off x="4343400" y="896940"/>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9" name="Oval 8"/>
          <p:cNvSpPr/>
          <p:nvPr/>
        </p:nvSpPr>
        <p:spPr>
          <a:xfrm>
            <a:off x="775673" y="2000824"/>
            <a:ext cx="582730" cy="5827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2" name="Oval 11"/>
          <p:cNvSpPr/>
          <p:nvPr/>
        </p:nvSpPr>
        <p:spPr>
          <a:xfrm>
            <a:off x="775673" y="3015558"/>
            <a:ext cx="582730" cy="5827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5" name="Oval 14"/>
          <p:cNvSpPr/>
          <p:nvPr/>
        </p:nvSpPr>
        <p:spPr>
          <a:xfrm>
            <a:off x="775673" y="4030293"/>
            <a:ext cx="582730" cy="5827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18" name="Oval 17"/>
          <p:cNvSpPr/>
          <p:nvPr/>
        </p:nvSpPr>
        <p:spPr>
          <a:xfrm>
            <a:off x="4708725" y="3015558"/>
            <a:ext cx="582730" cy="5827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1" name="Oval 20"/>
          <p:cNvSpPr/>
          <p:nvPr/>
        </p:nvSpPr>
        <p:spPr>
          <a:xfrm>
            <a:off x="4713093" y="4025232"/>
            <a:ext cx="582730" cy="5827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4" name="Oval 23"/>
          <p:cNvSpPr/>
          <p:nvPr/>
        </p:nvSpPr>
        <p:spPr>
          <a:xfrm>
            <a:off x="4708725" y="2000824"/>
            <a:ext cx="582730" cy="5827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6" name="Content Placeholder 2"/>
          <p:cNvSpPr txBox="1">
            <a:spLocks/>
          </p:cNvSpPr>
          <p:nvPr/>
        </p:nvSpPr>
        <p:spPr>
          <a:xfrm>
            <a:off x="1434686" y="1883529"/>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Pricing</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Our pricing is at least 5 to 10 times better than our competition.</a:t>
            </a:r>
          </a:p>
        </p:txBody>
      </p:sp>
      <p:sp>
        <p:nvSpPr>
          <p:cNvPr id="27" name="Content Placeholder 2"/>
          <p:cNvSpPr txBox="1">
            <a:spLocks/>
          </p:cNvSpPr>
          <p:nvPr/>
        </p:nvSpPr>
        <p:spPr>
          <a:xfrm>
            <a:off x="1434686" y="2887282"/>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Convenience</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Being a global company, we work in three different time zones and have representatives available 24 hours Monday to Friday.</a:t>
            </a:r>
          </a:p>
        </p:txBody>
      </p:sp>
      <p:sp>
        <p:nvSpPr>
          <p:cNvPr id="28" name="Content Placeholder 2"/>
          <p:cNvSpPr txBox="1">
            <a:spLocks/>
          </p:cNvSpPr>
          <p:nvPr/>
        </p:nvSpPr>
        <p:spPr>
          <a:xfrm>
            <a:off x="1434686" y="3902016"/>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Knowledge &amp; Execution</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We have successfully executed more than 39,000 online marketing campaigns.</a:t>
            </a:r>
          </a:p>
        </p:txBody>
      </p:sp>
      <p:sp>
        <p:nvSpPr>
          <p:cNvPr id="29" name="Content Placeholder 2"/>
          <p:cNvSpPr txBox="1">
            <a:spLocks/>
          </p:cNvSpPr>
          <p:nvPr/>
        </p:nvSpPr>
        <p:spPr>
          <a:xfrm>
            <a:off x="5415999" y="1883529"/>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Experience</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We have over </a:t>
            </a:r>
            <a:r>
              <a:rPr lang="en-US" sz="900" dirty="0" smtClean="0">
                <a:solidFill>
                  <a:schemeClr val="tx1">
                    <a:lumMod val="85000"/>
                    <a:lumOff val="15000"/>
                  </a:schemeClr>
                </a:solidFill>
              </a:rPr>
              <a:t>16 </a:t>
            </a:r>
            <a:r>
              <a:rPr lang="en-US" sz="900" dirty="0">
                <a:solidFill>
                  <a:schemeClr val="tx1">
                    <a:lumMod val="85000"/>
                    <a:lumOff val="15000"/>
                  </a:schemeClr>
                </a:solidFill>
              </a:rPr>
              <a:t>years of experience in handling Search Engine Optimization, Social Media, PPC and Affiliate Management projects.</a:t>
            </a:r>
          </a:p>
        </p:txBody>
      </p:sp>
      <p:sp>
        <p:nvSpPr>
          <p:cNvPr id="30" name="Content Placeholder 2"/>
          <p:cNvSpPr txBox="1">
            <a:spLocks/>
          </p:cNvSpPr>
          <p:nvPr/>
        </p:nvSpPr>
        <p:spPr>
          <a:xfrm>
            <a:off x="5415999" y="2887282"/>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Global Reach</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New York, Mumbai, Nairobi and Victoria. With offices in 4 major continents, we have clients from all across the world.</a:t>
            </a:r>
          </a:p>
        </p:txBody>
      </p:sp>
      <p:sp>
        <p:nvSpPr>
          <p:cNvPr id="31" name="Content Placeholder 2"/>
          <p:cNvSpPr txBox="1">
            <a:spLocks/>
          </p:cNvSpPr>
          <p:nvPr/>
        </p:nvSpPr>
        <p:spPr>
          <a:xfrm>
            <a:off x="5415999" y="3902016"/>
            <a:ext cx="2952328" cy="893871"/>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rPr>
              <a:t>Team Strength</a:t>
            </a:r>
            <a:r>
              <a:rPr lang="en-US" sz="900" b="1" dirty="0">
                <a:solidFill>
                  <a:schemeClr val="tx1">
                    <a:lumMod val="85000"/>
                    <a:lumOff val="15000"/>
                  </a:schemeClr>
                </a:solidFill>
              </a:rPr>
              <a:t/>
            </a:r>
            <a:br>
              <a:rPr lang="en-US" sz="900" b="1" dirty="0">
                <a:solidFill>
                  <a:schemeClr val="tx1">
                    <a:lumMod val="85000"/>
                    <a:lumOff val="15000"/>
                  </a:schemeClr>
                </a:solidFill>
              </a:rPr>
            </a:br>
            <a:r>
              <a:rPr lang="en-US" sz="900" dirty="0">
                <a:solidFill>
                  <a:schemeClr val="tx1">
                    <a:lumMod val="85000"/>
                    <a:lumOff val="15000"/>
                  </a:schemeClr>
                </a:solidFill>
              </a:rPr>
              <a:t>With more than </a:t>
            </a:r>
            <a:r>
              <a:rPr lang="en-US" sz="900" dirty="0" smtClean="0">
                <a:solidFill>
                  <a:schemeClr val="tx1">
                    <a:lumMod val="85000"/>
                    <a:lumOff val="15000"/>
                  </a:schemeClr>
                </a:solidFill>
              </a:rPr>
              <a:t>400 </a:t>
            </a:r>
            <a:r>
              <a:rPr lang="en-US" sz="900" dirty="0">
                <a:solidFill>
                  <a:schemeClr val="tx1">
                    <a:lumMod val="85000"/>
                    <a:lumOff val="15000"/>
                  </a:schemeClr>
                </a:solidFill>
              </a:rPr>
              <a:t>people, </a:t>
            </a:r>
            <a:r>
              <a:rPr lang="en-US" sz="900" dirty="0" err="1">
                <a:solidFill>
                  <a:schemeClr val="tx1">
                    <a:lumMod val="85000"/>
                    <a:lumOff val="15000"/>
                  </a:schemeClr>
                </a:solidFill>
              </a:rPr>
              <a:t>eBrandz</a:t>
            </a:r>
            <a:r>
              <a:rPr lang="en-US" sz="900" dirty="0">
                <a:solidFill>
                  <a:schemeClr val="tx1">
                    <a:lumMod val="85000"/>
                    <a:lumOff val="15000"/>
                  </a:schemeClr>
                </a:solidFill>
              </a:rPr>
              <a:t> is one of the largest Search Marketing companies in the world.</a:t>
            </a:r>
          </a:p>
        </p:txBody>
      </p:sp>
      <p:pic>
        <p:nvPicPr>
          <p:cNvPr id="32"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106" y="2055697"/>
            <a:ext cx="399348" cy="399347"/>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106" y="3107250"/>
            <a:ext cx="399348" cy="399347"/>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732" y="4116924"/>
            <a:ext cx="399348" cy="399347"/>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9959" y="2092516"/>
            <a:ext cx="399348" cy="399347"/>
          </a:xfrm>
          <a:prstGeom prst="rect">
            <a:avLst/>
          </a:prstGeom>
        </p:spPr>
      </p:pic>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99959" y="3107250"/>
            <a:ext cx="399348" cy="399347"/>
          </a:xfrm>
          <a:prstGeom prst="rect">
            <a:avLst/>
          </a:prstGeom>
        </p:spPr>
      </p:pic>
      <p:pic>
        <p:nvPicPr>
          <p:cNvPr id="38" name="Picture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08584" y="4088898"/>
            <a:ext cx="399348" cy="399347"/>
          </a:xfrm>
          <a:prstGeom prst="rect">
            <a:avLst/>
          </a:prstGeom>
        </p:spPr>
      </p:pic>
      <p:sp>
        <p:nvSpPr>
          <p:cNvPr id="39" name="TextBox 38"/>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29229314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flipH="1">
            <a:off x="-1" y="-1"/>
            <a:ext cx="9144001" cy="6858001"/>
          </a:xfrm>
          <a:prstGeom prst="rect">
            <a:avLst/>
          </a:prstGeom>
          <a:blipFill>
            <a:blip r:embed="rId2">
              <a:extLst>
                <a:ext uri="{BEBA8EAE-BF5A-486C-A8C5-ECC9F3942E4B}">
                  <a14:imgProps xmlns:a14="http://schemas.microsoft.com/office/drawing/2010/main">
                    <a14:imgLayer r:embed="rId3">
                      <a14:imgEffect>
                        <a14:sharpenSoften amount="-50000"/>
                      </a14:imgEffect>
                      <a14:imgEffect>
                        <a14:saturation sat="33000"/>
                      </a14:imgEffect>
                    </a14:imgLayer>
                  </a14:imgProps>
                </a:ext>
              </a:extLst>
            </a:blip>
            <a:srcRect/>
            <a:stretch>
              <a:fillRect l="-15658" t="-25963" r="-13289" b="-249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8" name="Rectangle 47"/>
          <p:cNvSpPr/>
          <p:nvPr/>
        </p:nvSpPr>
        <p:spPr>
          <a:xfrm>
            <a:off x="3" y="1"/>
            <a:ext cx="9143999" cy="6858000"/>
          </a:xfrm>
          <a:prstGeom prst="rect">
            <a:avLst/>
          </a:prstGeom>
          <a:solidFill>
            <a:schemeClr val="tx2">
              <a:lumMod val="50000"/>
              <a:alpha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90907" tIns="45453" rIns="90907" bIns="45453" rtlCol="0" anchor="ctr"/>
          <a:lstStyle/>
          <a:p>
            <a:pPr algn="ctr"/>
            <a:endParaRPr lang="en-US" dirty="0"/>
          </a:p>
        </p:txBody>
      </p:sp>
      <p:sp>
        <p:nvSpPr>
          <p:cNvPr id="60" name="Content Placeholder 2"/>
          <p:cNvSpPr txBox="1">
            <a:spLocks/>
          </p:cNvSpPr>
          <p:nvPr/>
        </p:nvSpPr>
        <p:spPr>
          <a:xfrm>
            <a:off x="7869876" y="2228829"/>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bg1"/>
                </a:solidFill>
              </a:rPr>
              <a:t>SEO Crawler Audit</a:t>
            </a:r>
          </a:p>
        </p:txBody>
      </p:sp>
      <p:sp>
        <p:nvSpPr>
          <p:cNvPr id="65" name="Content Placeholder 2"/>
          <p:cNvSpPr txBox="1">
            <a:spLocks/>
          </p:cNvSpPr>
          <p:nvPr/>
        </p:nvSpPr>
        <p:spPr>
          <a:xfrm>
            <a:off x="7869876" y="2989523"/>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bg1"/>
                </a:solidFill>
              </a:rPr>
              <a:t>Digital Reputation</a:t>
            </a:r>
          </a:p>
        </p:txBody>
      </p:sp>
      <p:sp>
        <p:nvSpPr>
          <p:cNvPr id="70" name="Content Placeholder 2"/>
          <p:cNvSpPr txBox="1">
            <a:spLocks/>
          </p:cNvSpPr>
          <p:nvPr/>
        </p:nvSpPr>
        <p:spPr>
          <a:xfrm>
            <a:off x="7869877" y="3680917"/>
            <a:ext cx="1533741" cy="441279"/>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bg1"/>
                </a:solidFill>
              </a:rPr>
              <a:t>Social Media</a:t>
            </a:r>
          </a:p>
          <a:p>
            <a:pPr marL="0" indent="0">
              <a:buNone/>
            </a:pPr>
            <a:r>
              <a:rPr lang="en-US" sz="1100" b="1" dirty="0">
                <a:solidFill>
                  <a:schemeClr val="bg1"/>
                </a:solidFill>
              </a:rPr>
              <a:t> Analytics</a:t>
            </a:r>
          </a:p>
        </p:txBody>
      </p:sp>
      <p:sp>
        <p:nvSpPr>
          <p:cNvPr id="75" name="Content Placeholder 2"/>
          <p:cNvSpPr txBox="1">
            <a:spLocks/>
          </p:cNvSpPr>
          <p:nvPr/>
        </p:nvSpPr>
        <p:spPr>
          <a:xfrm>
            <a:off x="-99123" y="2253105"/>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100" b="1" dirty="0">
                <a:solidFill>
                  <a:schemeClr val="bg1"/>
                </a:solidFill>
              </a:rPr>
              <a:t>Call Tracking</a:t>
            </a:r>
            <a:endParaRPr lang="en-US" sz="800" dirty="0">
              <a:solidFill>
                <a:schemeClr val="bg1"/>
              </a:solidFill>
            </a:endParaRPr>
          </a:p>
        </p:txBody>
      </p:sp>
      <p:sp>
        <p:nvSpPr>
          <p:cNvPr id="79" name="Content Placeholder 2"/>
          <p:cNvSpPr txBox="1">
            <a:spLocks/>
          </p:cNvSpPr>
          <p:nvPr/>
        </p:nvSpPr>
        <p:spPr>
          <a:xfrm>
            <a:off x="-99124" y="3013799"/>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100" b="1" dirty="0">
                <a:solidFill>
                  <a:schemeClr val="bg1"/>
                </a:solidFill>
              </a:rPr>
              <a:t>Web Lead Tracking</a:t>
            </a:r>
          </a:p>
        </p:txBody>
      </p:sp>
      <p:sp>
        <p:nvSpPr>
          <p:cNvPr id="85" name="Content Placeholder 2"/>
          <p:cNvSpPr txBox="1">
            <a:spLocks/>
          </p:cNvSpPr>
          <p:nvPr/>
        </p:nvSpPr>
        <p:spPr>
          <a:xfrm>
            <a:off x="-99124" y="3774674"/>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100" b="1" dirty="0">
                <a:solidFill>
                  <a:schemeClr val="bg1"/>
                </a:solidFill>
              </a:rPr>
              <a:t>KPI Report</a:t>
            </a:r>
            <a:r>
              <a:rPr lang="en-US" sz="800" dirty="0">
                <a:solidFill>
                  <a:schemeClr val="bg1"/>
                </a:solidFill>
              </a:rPr>
              <a:t>.</a:t>
            </a:r>
          </a:p>
        </p:txBody>
      </p:sp>
      <p:sp>
        <p:nvSpPr>
          <p:cNvPr id="92" name="Content Placeholder 2"/>
          <p:cNvSpPr txBox="1">
            <a:spLocks/>
          </p:cNvSpPr>
          <p:nvPr/>
        </p:nvSpPr>
        <p:spPr>
          <a:xfrm>
            <a:off x="7869876" y="4485421"/>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bg1"/>
                </a:solidFill>
              </a:rPr>
              <a:t>Google Analytics</a:t>
            </a:r>
          </a:p>
        </p:txBody>
      </p:sp>
      <p:sp>
        <p:nvSpPr>
          <p:cNvPr id="101" name="Content Placeholder 2"/>
          <p:cNvSpPr txBox="1">
            <a:spLocks/>
          </p:cNvSpPr>
          <p:nvPr/>
        </p:nvSpPr>
        <p:spPr>
          <a:xfrm>
            <a:off x="-99124" y="4493514"/>
            <a:ext cx="1371900" cy="275512"/>
          </a:xfrm>
          <a:prstGeom prst="rect">
            <a:avLst/>
          </a:prstGeom>
        </p:spPr>
        <p:txBody>
          <a:bodyPr vert="horz" lIns="90907" tIns="45453" rIns="90907" bIns="45453"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1100" b="1" dirty="0">
                <a:solidFill>
                  <a:schemeClr val="bg1"/>
                </a:solidFill>
              </a:rPr>
              <a:t>Weekly Report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7938" y="2130557"/>
            <a:ext cx="480060" cy="47244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7938" y="2926868"/>
            <a:ext cx="502920" cy="465941"/>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77938" y="3663468"/>
            <a:ext cx="502920" cy="465941"/>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77938" y="4390399"/>
            <a:ext cx="502920" cy="465941"/>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54818" y="2134082"/>
            <a:ext cx="502920" cy="465388"/>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54818" y="3665336"/>
            <a:ext cx="502920" cy="472440"/>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85298" y="4387148"/>
            <a:ext cx="472440" cy="472440"/>
          </a:xfrm>
          <a:prstGeom prst="rect">
            <a:avLst/>
          </a:prstGeom>
        </p:spPr>
      </p:pic>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47198" y="2891057"/>
            <a:ext cx="510540" cy="472440"/>
          </a:xfrm>
          <a:prstGeom prst="rect">
            <a:avLst/>
          </a:prstGeom>
        </p:spPr>
      </p:pic>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814997" y="1681211"/>
            <a:ext cx="5449273" cy="385162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891148" y="606408"/>
            <a:ext cx="5361709" cy="654580"/>
          </a:xfrm>
          <a:prstGeom prst="rect">
            <a:avLst/>
          </a:prstGeom>
          <a:noFill/>
        </p:spPr>
        <p:txBody>
          <a:bodyPr wrap="square" lIns="90907" tIns="45453" rIns="90907" bIns="45453" rtlCol="0">
            <a:spAutoFit/>
          </a:bodyPr>
          <a:lstStyle/>
          <a:p>
            <a:pPr algn="ctr"/>
            <a:r>
              <a:rPr lang="en-US" sz="3600" b="1" dirty="0">
                <a:solidFill>
                  <a:schemeClr val="bg1"/>
                </a:solidFill>
              </a:rPr>
              <a:t>Your Reporting Dashboard</a:t>
            </a:r>
          </a:p>
        </p:txBody>
      </p:sp>
      <p:sp>
        <p:nvSpPr>
          <p:cNvPr id="29" name="Rectangle 28"/>
          <p:cNvSpPr/>
          <p:nvPr/>
        </p:nvSpPr>
        <p:spPr>
          <a:xfrm>
            <a:off x="4343400" y="1211093"/>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32" name="TextBox 31"/>
          <p:cNvSpPr txBox="1"/>
          <p:nvPr/>
        </p:nvSpPr>
        <p:spPr>
          <a:xfrm>
            <a:off x="64699" y="6475223"/>
            <a:ext cx="2167913" cy="327016"/>
          </a:xfrm>
          <a:prstGeom prst="rect">
            <a:avLst/>
          </a:prstGeom>
          <a:noFill/>
        </p:spPr>
        <p:txBody>
          <a:bodyPr wrap="square" lIns="90907" tIns="45453" rIns="90907" bIns="45453" rtlCol="0">
            <a:spAutoFit/>
          </a:bodyPr>
          <a:lstStyle/>
          <a:p>
            <a:r>
              <a:rPr lang="en-US" sz="1500" dirty="0">
                <a:solidFill>
                  <a:schemeClr val="bg1"/>
                </a:solidFill>
                <a:latin typeface="Century Gothic" panose="020B0502020202020204" pitchFamily="34" charset="0"/>
              </a:rPr>
              <a:t>sales@ebrandz.com</a:t>
            </a:r>
          </a:p>
        </p:txBody>
      </p:sp>
      <p:pic>
        <p:nvPicPr>
          <p:cNvPr id="26"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auto">
          <a:xfrm>
            <a:off x="7915021" y="6391763"/>
            <a:ext cx="907103"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bg1"/>
                </a:solidFill>
                <a:latin typeface="Century Gothic" panose="020B0502020202020204" pitchFamily="34" charset="0"/>
              </a:rPr>
              <a:t>www.ebrandz.com</a:t>
            </a:r>
          </a:p>
        </p:txBody>
      </p:sp>
    </p:spTree>
    <p:extLst>
      <p:ext uri="{BB962C8B-B14F-4D97-AF65-F5344CB8AC3E}">
        <p14:creationId xmlns:p14="http://schemas.microsoft.com/office/powerpoint/2010/main" val="353509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12536"/>
            <a:ext cx="9144000" cy="374546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151" y="2028620"/>
            <a:ext cx="4006525" cy="482938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500" y="4657726"/>
            <a:ext cx="1962150" cy="59055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075" y="4657725"/>
            <a:ext cx="1962150" cy="581025"/>
          </a:xfrm>
          <a:prstGeom prst="rect">
            <a:avLst/>
          </a:prstGeom>
        </p:spPr>
      </p:pic>
      <p:sp>
        <p:nvSpPr>
          <p:cNvPr id="6" name="TextBox 5"/>
          <p:cNvSpPr txBox="1"/>
          <p:nvPr/>
        </p:nvSpPr>
        <p:spPr>
          <a:xfrm>
            <a:off x="785815" y="330184"/>
            <a:ext cx="7572375" cy="1216116"/>
          </a:xfrm>
          <a:prstGeom prst="rect">
            <a:avLst/>
          </a:prstGeom>
          <a:noFill/>
        </p:spPr>
        <p:txBody>
          <a:bodyPr wrap="square" lIns="90907" tIns="45453" rIns="90907" bIns="45453" rtlCol="0">
            <a:spAutoFit/>
          </a:bodyPr>
          <a:lstStyle/>
          <a:p>
            <a:pPr algn="ctr"/>
            <a:r>
              <a:rPr lang="en-US" sz="3600" b="1" dirty="0"/>
              <a:t>Marketing Dashboard on your</a:t>
            </a:r>
            <a:br>
              <a:rPr lang="en-US" sz="3600" b="1" dirty="0"/>
            </a:br>
            <a:r>
              <a:rPr lang="en-US" sz="3600" b="1" dirty="0"/>
              <a:t>Mobile!</a:t>
            </a:r>
          </a:p>
        </p:txBody>
      </p:sp>
      <p:sp>
        <p:nvSpPr>
          <p:cNvPr id="7" name="TextBox 6"/>
          <p:cNvSpPr txBox="1"/>
          <p:nvPr/>
        </p:nvSpPr>
        <p:spPr>
          <a:xfrm>
            <a:off x="781050" y="2724150"/>
            <a:ext cx="3962400" cy="1613872"/>
          </a:xfrm>
          <a:prstGeom prst="rect">
            <a:avLst/>
          </a:prstGeom>
          <a:noFill/>
        </p:spPr>
        <p:txBody>
          <a:bodyPr wrap="square" lIns="90907" tIns="45453" rIns="90907" bIns="45453" rtlCol="0">
            <a:spAutoFit/>
          </a:bodyPr>
          <a:lstStyle/>
          <a:p>
            <a:pPr>
              <a:lnSpc>
                <a:spcPct val="150000"/>
              </a:lnSpc>
            </a:pPr>
            <a:r>
              <a:rPr lang="en-US" sz="1300" dirty="0">
                <a:solidFill>
                  <a:schemeClr val="tx1">
                    <a:lumMod val="95000"/>
                    <a:lumOff val="5000"/>
                  </a:schemeClr>
                </a:solidFill>
              </a:rPr>
              <a:t>Save the most of your time! Get important notifications, check project status and rankings ON THE GO with our awesome Mobile App!</a:t>
            </a:r>
            <a:br>
              <a:rPr lang="en-US" sz="1300" dirty="0">
                <a:solidFill>
                  <a:schemeClr val="tx1">
                    <a:lumMod val="95000"/>
                    <a:lumOff val="5000"/>
                  </a:schemeClr>
                </a:solidFill>
              </a:rPr>
            </a:br>
            <a:r>
              <a:rPr lang="en-US" sz="1300" dirty="0">
                <a:solidFill>
                  <a:schemeClr val="tx1">
                    <a:lumMod val="95000"/>
                    <a:lumOff val="5000"/>
                  </a:schemeClr>
                </a:solidFill>
              </a:rPr>
              <a:t>Available on iOS App Store &amp; Google Play. Use it Everywhere!</a:t>
            </a:r>
          </a:p>
        </p:txBody>
      </p:sp>
      <p:sp>
        <p:nvSpPr>
          <p:cNvPr id="8" name="Rectangle 7"/>
          <p:cNvSpPr/>
          <p:nvPr/>
        </p:nvSpPr>
        <p:spPr>
          <a:xfrm>
            <a:off x="4343400" y="1468268"/>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9" name="TextBox 8"/>
          <p:cNvSpPr txBox="1"/>
          <p:nvPr/>
        </p:nvSpPr>
        <p:spPr>
          <a:xfrm>
            <a:off x="228602" y="6401289"/>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pic>
        <p:nvPicPr>
          <p:cNvPr id="10"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1394597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550108" y="2614000"/>
            <a:ext cx="778829" cy="2813736"/>
            <a:chOff x="3678382" y="1831397"/>
            <a:chExt cx="708026" cy="2588203"/>
          </a:xfrm>
        </p:grpSpPr>
        <p:sp>
          <p:nvSpPr>
            <p:cNvPr id="30" name="Oval 29"/>
            <p:cNvSpPr/>
            <p:nvPr/>
          </p:nvSpPr>
          <p:spPr>
            <a:xfrm>
              <a:off x="3678382" y="1831397"/>
              <a:ext cx="708026" cy="708026"/>
            </a:xfrm>
            <a:prstGeom prst="ellipse">
              <a:avLst/>
            </a:prstGeom>
            <a:solidFill>
              <a:srgbClr val="519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p:cNvCxnSpPr/>
            <p:nvPr/>
          </p:nvCxnSpPr>
          <p:spPr>
            <a:xfrm>
              <a:off x="4021309" y="2514600"/>
              <a:ext cx="0" cy="647267"/>
            </a:xfrm>
            <a:prstGeom prst="line">
              <a:avLst/>
            </a:prstGeom>
            <a:ln w="28575">
              <a:solidFill>
                <a:srgbClr val="5191F3"/>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021309" y="3274218"/>
              <a:ext cx="0" cy="1145382"/>
            </a:xfrm>
            <a:prstGeom prst="line">
              <a:avLst/>
            </a:prstGeom>
            <a:ln w="28575">
              <a:solidFill>
                <a:srgbClr val="5191F3"/>
              </a:solidFill>
              <a:prstDash val="dash"/>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937158" y="3124200"/>
              <a:ext cx="168301" cy="168301"/>
            </a:xfrm>
            <a:prstGeom prst="ellipse">
              <a:avLst/>
            </a:prstGeom>
            <a:solidFill>
              <a:schemeClr val="bg1"/>
            </a:solidFill>
            <a:ln>
              <a:solidFill>
                <a:srgbClr val="5191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564677" y="2614001"/>
            <a:ext cx="778829" cy="2813735"/>
            <a:chOff x="426915" y="2593397"/>
            <a:chExt cx="708026" cy="2588203"/>
          </a:xfrm>
        </p:grpSpPr>
        <p:sp>
          <p:nvSpPr>
            <p:cNvPr id="12" name="Oval 11"/>
            <p:cNvSpPr/>
            <p:nvPr/>
          </p:nvSpPr>
          <p:spPr>
            <a:xfrm>
              <a:off x="426915" y="2593397"/>
              <a:ext cx="708026" cy="708026"/>
            </a:xfrm>
            <a:prstGeom prst="ellipse">
              <a:avLst/>
            </a:prstGeom>
            <a:solidFill>
              <a:srgbClr val="F0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769842" y="3276599"/>
              <a:ext cx="0" cy="647267"/>
            </a:xfrm>
            <a:prstGeom prst="line">
              <a:avLst/>
            </a:prstGeom>
            <a:ln w="28575">
              <a:solidFill>
                <a:srgbClr val="F03E3E"/>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69843" y="4036218"/>
              <a:ext cx="0" cy="1145382"/>
            </a:xfrm>
            <a:prstGeom prst="line">
              <a:avLst/>
            </a:prstGeom>
            <a:ln w="28575">
              <a:solidFill>
                <a:srgbClr val="F03E3E"/>
              </a:solidFill>
              <a:prstDash val="dash"/>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685691" y="3886200"/>
              <a:ext cx="168301" cy="168301"/>
            </a:xfrm>
            <a:prstGeom prst="ellipse">
              <a:avLst/>
            </a:prstGeom>
            <a:solidFill>
              <a:schemeClr val="bg1"/>
            </a:solidFill>
            <a:ln>
              <a:solidFill>
                <a:srgbClr val="F03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0414" y="2663414"/>
            <a:ext cx="642318" cy="670653"/>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894" y="2663412"/>
            <a:ext cx="675418" cy="645231"/>
          </a:xfrm>
          <a:prstGeom prst="rect">
            <a:avLst/>
          </a:prstGeom>
        </p:spPr>
      </p:pic>
      <p:grpSp>
        <p:nvGrpSpPr>
          <p:cNvPr id="3" name="Group 2"/>
          <p:cNvGrpSpPr/>
          <p:nvPr/>
        </p:nvGrpSpPr>
        <p:grpSpPr>
          <a:xfrm>
            <a:off x="2676050" y="2613999"/>
            <a:ext cx="778829" cy="2824946"/>
            <a:chOff x="3676173" y="2613999"/>
            <a:chExt cx="778829" cy="2824945"/>
          </a:xfrm>
        </p:grpSpPr>
        <p:cxnSp>
          <p:nvCxnSpPr>
            <p:cNvPr id="34" name="Straight Connector 33"/>
            <p:cNvCxnSpPr/>
            <p:nvPr/>
          </p:nvCxnSpPr>
          <p:spPr>
            <a:xfrm>
              <a:off x="4053394" y="4193755"/>
              <a:ext cx="0" cy="1245189"/>
            </a:xfrm>
            <a:prstGeom prst="line">
              <a:avLst/>
            </a:prstGeom>
            <a:ln w="28575">
              <a:solidFill>
                <a:srgbClr val="EB9743"/>
              </a:solidFill>
              <a:prstDash val="dash"/>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3676173" y="2613999"/>
              <a:ext cx="778829" cy="769722"/>
            </a:xfrm>
            <a:prstGeom prst="ellipse">
              <a:avLst/>
            </a:prstGeom>
            <a:solidFill>
              <a:srgbClr val="EB9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4053393" y="3318634"/>
              <a:ext cx="0" cy="703669"/>
            </a:xfrm>
            <a:prstGeom prst="line">
              <a:avLst/>
            </a:prstGeom>
            <a:ln w="28575">
              <a:solidFill>
                <a:srgbClr val="EB9743"/>
              </a:solidFill>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3960827" y="4019455"/>
              <a:ext cx="185131" cy="182966"/>
            </a:xfrm>
            <a:prstGeom prst="ellipse">
              <a:avLst/>
            </a:prstGeom>
            <a:noFill/>
            <a:ln>
              <a:solidFill>
                <a:srgbClr val="EB9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4789" y="2721316"/>
            <a:ext cx="586574" cy="586573"/>
          </a:xfrm>
          <a:prstGeom prst="rect">
            <a:avLst/>
          </a:prstGeom>
        </p:spPr>
      </p:pic>
      <p:grpSp>
        <p:nvGrpSpPr>
          <p:cNvPr id="6" name="Group 5"/>
          <p:cNvGrpSpPr/>
          <p:nvPr/>
        </p:nvGrpSpPr>
        <p:grpSpPr>
          <a:xfrm>
            <a:off x="6633663" y="2614000"/>
            <a:ext cx="778829" cy="2813736"/>
            <a:chOff x="6633661" y="2613999"/>
            <a:chExt cx="778829" cy="2813736"/>
          </a:xfrm>
        </p:grpSpPr>
        <p:sp>
          <p:nvSpPr>
            <p:cNvPr id="42" name="Oval 41"/>
            <p:cNvSpPr/>
            <p:nvPr/>
          </p:nvSpPr>
          <p:spPr>
            <a:xfrm>
              <a:off x="6633661" y="2613999"/>
              <a:ext cx="778829" cy="769723"/>
            </a:xfrm>
            <a:prstGeom prst="ellips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a:off x="7010881" y="3356736"/>
              <a:ext cx="0" cy="703669"/>
            </a:xfrm>
            <a:prstGeom prst="line">
              <a:avLst/>
            </a:prstGeom>
            <a:ln w="28575">
              <a:solidFill>
                <a:srgbClr val="23A08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010881" y="4182546"/>
              <a:ext cx="0" cy="1245189"/>
            </a:xfrm>
            <a:prstGeom prst="line">
              <a:avLst/>
            </a:prstGeom>
            <a:ln w="28575">
              <a:solidFill>
                <a:srgbClr val="23A085"/>
              </a:solidFill>
              <a:prstDash val="dash"/>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918315" y="4019455"/>
              <a:ext cx="185131" cy="182967"/>
            </a:xfrm>
            <a:prstGeom prst="ellipse">
              <a:avLst/>
            </a:prstGeom>
            <a:solidFill>
              <a:schemeClr val="bg1"/>
            </a:solidFill>
            <a:ln>
              <a:solidFill>
                <a:srgbClr val="23A0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3363" y="2757448"/>
            <a:ext cx="482583" cy="482583"/>
          </a:xfrm>
          <a:prstGeom prst="rect">
            <a:avLst/>
          </a:prstGeom>
        </p:spPr>
      </p:pic>
      <p:sp>
        <p:nvSpPr>
          <p:cNvPr id="25" name="Rectangle 24"/>
          <p:cNvSpPr/>
          <p:nvPr/>
        </p:nvSpPr>
        <p:spPr>
          <a:xfrm>
            <a:off x="0" y="5374257"/>
            <a:ext cx="9144000" cy="1471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4" tIns="45452" rIns="90904" bIns="45452" rtlCol="0" anchor="ctr"/>
          <a:lstStyle/>
          <a:p>
            <a:pPr algn="ctr"/>
            <a:endParaRPr lang="en-US" dirty="0"/>
          </a:p>
        </p:txBody>
      </p:sp>
      <p:sp>
        <p:nvSpPr>
          <p:cNvPr id="9" name="TextBox 8"/>
          <p:cNvSpPr txBox="1"/>
          <p:nvPr/>
        </p:nvSpPr>
        <p:spPr>
          <a:xfrm>
            <a:off x="990600" y="478865"/>
            <a:ext cx="7162800"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How Can We Help You</a:t>
            </a:r>
          </a:p>
        </p:txBody>
      </p:sp>
      <p:sp>
        <p:nvSpPr>
          <p:cNvPr id="2" name="TextBox 1"/>
          <p:cNvSpPr txBox="1"/>
          <p:nvPr/>
        </p:nvSpPr>
        <p:spPr>
          <a:xfrm>
            <a:off x="674017" y="1506960"/>
            <a:ext cx="7795968" cy="716973"/>
          </a:xfrm>
          <a:prstGeom prst="rect">
            <a:avLst/>
          </a:prstGeom>
          <a:noFill/>
        </p:spPr>
        <p:txBody>
          <a:bodyPr wrap="square" lIns="90907" tIns="45453" rIns="90907" bIns="45453" rtlCol="0">
            <a:spAutoFit/>
          </a:bodyPr>
          <a:lstStyle/>
          <a:p>
            <a:pPr algn="ctr">
              <a:defRPr sz="2000">
                <a:solidFill>
                  <a:srgbClr val="262626"/>
                </a:solidFill>
              </a:defRPr>
            </a:pPr>
            <a:r>
              <a:rPr lang="en-US" dirty="0"/>
              <a:t>We have identified the Digital Marketing Channels to focus </a:t>
            </a:r>
            <a:r>
              <a:rPr lang="en-US" dirty="0" smtClean="0"/>
              <a:t>on</a:t>
            </a:r>
          </a:p>
          <a:p>
            <a:pPr algn="ctr">
              <a:defRPr sz="2000">
                <a:solidFill>
                  <a:srgbClr val="262626"/>
                </a:solidFill>
              </a:defRPr>
            </a:pPr>
            <a:r>
              <a:rPr lang="en-US" dirty="0" smtClean="0"/>
              <a:t>[Add </a:t>
            </a:r>
            <a:r>
              <a:rPr lang="en-US" dirty="0"/>
              <a:t>Website URL</a:t>
            </a:r>
            <a:r>
              <a:rPr lang="en-US" dirty="0" smtClean="0"/>
              <a:t>]</a:t>
            </a:r>
            <a:endParaRPr lang="en-US" sz="2000" dirty="0">
              <a:solidFill>
                <a:srgbClr val="262626"/>
              </a:solidFill>
            </a:endParaRPr>
          </a:p>
        </p:txBody>
      </p:sp>
      <p:sp>
        <p:nvSpPr>
          <p:cNvPr id="4" name="TextBox 3"/>
          <p:cNvSpPr txBox="1"/>
          <p:nvPr/>
        </p:nvSpPr>
        <p:spPr>
          <a:xfrm>
            <a:off x="1003303" y="4098507"/>
            <a:ext cx="1957401" cy="1013340"/>
          </a:xfrm>
          <a:prstGeom prst="rect">
            <a:avLst/>
          </a:prstGeom>
          <a:noFill/>
        </p:spPr>
        <p:txBody>
          <a:bodyPr wrap="square" lIns="90907" tIns="45453" rIns="90907" bIns="45453" rtlCol="0">
            <a:spAutoFit/>
          </a:bodyPr>
          <a:lstStyle/>
          <a:p>
            <a:r>
              <a:rPr lang="en-US" b="1" dirty="0" smtClean="0">
                <a:latin typeface="Century Gothic" panose="020B0502020202020204" pitchFamily="34" charset="0"/>
              </a:rPr>
              <a:t>Search Engine </a:t>
            </a:r>
          </a:p>
          <a:p>
            <a:r>
              <a:rPr lang="en-US" b="1" dirty="0" smtClean="0">
                <a:latin typeface="Century Gothic" panose="020B0502020202020204" pitchFamily="34" charset="0"/>
              </a:rPr>
              <a:t>Optimization </a:t>
            </a:r>
          </a:p>
          <a:p>
            <a:r>
              <a:rPr lang="en-US" sz="2500" b="1" dirty="0">
                <a:solidFill>
                  <a:srgbClr val="F03E3E"/>
                </a:solidFill>
                <a:latin typeface="Century Gothic" panose="020B0502020202020204" pitchFamily="34" charset="0"/>
              </a:rPr>
              <a:t>(SEO)</a:t>
            </a:r>
          </a:p>
        </p:txBody>
      </p:sp>
      <p:sp>
        <p:nvSpPr>
          <p:cNvPr id="35" name="TextBox 34"/>
          <p:cNvSpPr txBox="1"/>
          <p:nvPr/>
        </p:nvSpPr>
        <p:spPr>
          <a:xfrm>
            <a:off x="5080808" y="4098507"/>
            <a:ext cx="1758144" cy="1013340"/>
          </a:xfrm>
          <a:prstGeom prst="rect">
            <a:avLst/>
          </a:prstGeom>
          <a:noFill/>
        </p:spPr>
        <p:txBody>
          <a:bodyPr wrap="square" lIns="90907" tIns="45453" rIns="90907" bIns="45453" rtlCol="0">
            <a:spAutoFit/>
          </a:bodyPr>
          <a:lstStyle/>
          <a:p>
            <a:r>
              <a:rPr lang="en-US" b="1" dirty="0" smtClean="0">
                <a:latin typeface="Century Gothic" panose="020B0502020202020204" pitchFamily="34" charset="0"/>
              </a:rPr>
              <a:t>Social Media Marketing </a:t>
            </a:r>
          </a:p>
          <a:p>
            <a:r>
              <a:rPr lang="en-US" sz="2500" b="1" dirty="0">
                <a:solidFill>
                  <a:srgbClr val="5191F3"/>
                </a:solidFill>
                <a:latin typeface="Century Gothic" panose="020B0502020202020204" pitchFamily="34" charset="0"/>
              </a:rPr>
              <a:t>(SMM)</a:t>
            </a:r>
          </a:p>
        </p:txBody>
      </p:sp>
      <p:sp>
        <p:nvSpPr>
          <p:cNvPr id="27" name="Rectangle 26"/>
          <p:cNvSpPr/>
          <p:nvPr/>
        </p:nvSpPr>
        <p:spPr>
          <a:xfrm>
            <a:off x="4343400" y="1058693"/>
            <a:ext cx="457200" cy="238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anchor="ctr"/>
          <a:lstStyle/>
          <a:p>
            <a:pPr algn="ctr">
              <a:defRPr/>
            </a:pPr>
            <a:endParaRPr lang="en-US" dirty="0"/>
          </a:p>
        </p:txBody>
      </p:sp>
      <p:sp>
        <p:nvSpPr>
          <p:cNvPr id="22" name="TextBox 21"/>
          <p:cNvSpPr txBox="1"/>
          <p:nvPr/>
        </p:nvSpPr>
        <p:spPr>
          <a:xfrm>
            <a:off x="64699" y="6419402"/>
            <a:ext cx="2167913" cy="327016"/>
          </a:xfrm>
          <a:prstGeom prst="rect">
            <a:avLst/>
          </a:prstGeom>
          <a:noFill/>
        </p:spPr>
        <p:txBody>
          <a:bodyPr wrap="square" lIns="90907" tIns="45453" rIns="90907" bIns="45453" rtlCol="0">
            <a:spAutoFit/>
          </a:bodyPr>
          <a:lstStyle/>
          <a:p>
            <a:r>
              <a:rPr lang="en-US" sz="1500" dirty="0">
                <a:solidFill>
                  <a:schemeClr val="bg1"/>
                </a:solidFill>
                <a:latin typeface="Century Gothic" panose="020B0502020202020204" pitchFamily="34" charset="0"/>
              </a:rPr>
              <a:t>sales@ebrandz.com</a:t>
            </a:r>
          </a:p>
        </p:txBody>
      </p:sp>
      <p:sp>
        <p:nvSpPr>
          <p:cNvPr id="39" name="TextBox 38"/>
          <p:cNvSpPr txBox="1"/>
          <p:nvPr/>
        </p:nvSpPr>
        <p:spPr>
          <a:xfrm>
            <a:off x="3114676" y="4265580"/>
            <a:ext cx="1685925" cy="748170"/>
          </a:xfrm>
          <a:prstGeom prst="rect">
            <a:avLst/>
          </a:prstGeom>
          <a:noFill/>
        </p:spPr>
        <p:txBody>
          <a:bodyPr wrap="square" lIns="90907" tIns="45453" rIns="90907" bIns="45453" rtlCol="0">
            <a:spAutoFit/>
          </a:bodyPr>
          <a:lstStyle/>
          <a:p>
            <a:pPr>
              <a:defRPr b="1">
                <a:latin typeface="Century Gothic"/>
                <a:ea typeface="Century Gothic"/>
                <a:cs typeface="Century Gothic"/>
                <a:sym typeface="Century Gothic"/>
              </a:defRPr>
            </a:pPr>
            <a:r>
              <a:rPr lang="en-US" dirty="0"/>
              <a:t>Pay Per Click </a:t>
            </a:r>
          </a:p>
          <a:p>
            <a:pPr>
              <a:defRPr sz="2500" b="1">
                <a:solidFill>
                  <a:srgbClr val="F03E3E"/>
                </a:solidFill>
                <a:latin typeface="Century Gothic"/>
                <a:ea typeface="Century Gothic"/>
                <a:cs typeface="Century Gothic"/>
                <a:sym typeface="Century Gothic"/>
              </a:defRPr>
            </a:pPr>
            <a:r>
              <a:rPr lang="en-US" dirty="0">
                <a:solidFill>
                  <a:srgbClr val="EB9743"/>
                </a:solidFill>
              </a:rPr>
              <a:t>(PPC)</a:t>
            </a:r>
          </a:p>
        </p:txBody>
      </p:sp>
      <p:pic>
        <p:nvPicPr>
          <p:cNvPr id="40"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7915021" y="6335943"/>
            <a:ext cx="907103"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46"/>
          <p:cNvSpPr txBox="1"/>
          <p:nvPr/>
        </p:nvSpPr>
        <p:spPr>
          <a:xfrm>
            <a:off x="7126263" y="4098507"/>
            <a:ext cx="2255863" cy="1013340"/>
          </a:xfrm>
          <a:prstGeom prst="rect">
            <a:avLst/>
          </a:prstGeom>
          <a:noFill/>
        </p:spPr>
        <p:txBody>
          <a:bodyPr wrap="square" lIns="90907" tIns="45453" rIns="90907" bIns="45453" rtlCol="0">
            <a:spAutoFit/>
          </a:bodyPr>
          <a:lstStyle/>
          <a:p>
            <a:r>
              <a:rPr lang="en-US" b="1" dirty="0" smtClean="0">
                <a:latin typeface="Century Gothic" panose="020B0502020202020204" pitchFamily="34" charset="0"/>
              </a:rPr>
              <a:t>Web Design/</a:t>
            </a:r>
            <a:endParaRPr lang="en-US" b="1" dirty="0">
              <a:latin typeface="Century Gothic" panose="020B0502020202020204" pitchFamily="34" charset="0"/>
            </a:endParaRPr>
          </a:p>
          <a:p>
            <a:r>
              <a:rPr lang="en-US" b="1" dirty="0" smtClean="0">
                <a:latin typeface="Century Gothic" panose="020B0502020202020204" pitchFamily="34" charset="0"/>
              </a:rPr>
              <a:t>Development </a:t>
            </a:r>
          </a:p>
          <a:p>
            <a:r>
              <a:rPr lang="en-US" sz="2500" b="1" dirty="0">
                <a:solidFill>
                  <a:srgbClr val="23A085"/>
                </a:solidFill>
                <a:latin typeface="Century Gothic" panose="020B0502020202020204" pitchFamily="34" charset="0"/>
              </a:rPr>
              <a:t>(WDD)</a:t>
            </a:r>
          </a:p>
        </p:txBody>
      </p:sp>
      <p:sp>
        <p:nvSpPr>
          <p:cNvPr id="48" name="TextBox 47"/>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Tree>
    <p:extLst>
      <p:ext uri="{BB962C8B-B14F-4D97-AF65-F5344CB8AC3E}">
        <p14:creationId xmlns:p14="http://schemas.microsoft.com/office/powerpoint/2010/main" val="2798860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3670810" y="2708921"/>
            <a:ext cx="1764283" cy="3444230"/>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8" name="Rounded Rectangle 57"/>
          <p:cNvSpPr/>
          <p:nvPr/>
        </p:nvSpPr>
        <p:spPr>
          <a:xfrm>
            <a:off x="1857033" y="2708921"/>
            <a:ext cx="1764283" cy="3444230"/>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 name="Rounded Rectangle 38"/>
          <p:cNvSpPr/>
          <p:nvPr/>
        </p:nvSpPr>
        <p:spPr>
          <a:xfrm>
            <a:off x="51671" y="2708921"/>
            <a:ext cx="1764283" cy="3444230"/>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2" name="TextBox 51"/>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59" name="TextBox 58"/>
          <p:cNvSpPr txBox="1">
            <a:spLocks noChangeArrowheads="1"/>
          </p:cNvSpPr>
          <p:nvPr/>
        </p:nvSpPr>
        <p:spPr bwMode="auto">
          <a:xfrm>
            <a:off x="1500190" y="1428660"/>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0"/>
              </a:spcBef>
              <a:spcAft>
                <a:spcPct val="0"/>
              </a:spcAft>
            </a:pPr>
            <a:r>
              <a:rPr lang="en-US" sz="2000" b="1" dirty="0">
                <a:solidFill>
                  <a:srgbClr val="C00000"/>
                </a:solidFill>
                <a:latin typeface="+mn-lt"/>
              </a:rPr>
              <a:t>LOCAL SEO PLAN </a:t>
            </a:r>
          </a:p>
        </p:txBody>
      </p:sp>
      <p:pic>
        <p:nvPicPr>
          <p:cNvPr id="78"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ounded Rectangle 65"/>
          <p:cNvSpPr/>
          <p:nvPr/>
        </p:nvSpPr>
        <p:spPr>
          <a:xfrm>
            <a:off x="7315765" y="2708921"/>
            <a:ext cx="1764283" cy="3444230"/>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7" name="Rounded Rectangle 66"/>
          <p:cNvSpPr/>
          <p:nvPr/>
        </p:nvSpPr>
        <p:spPr>
          <a:xfrm>
            <a:off x="5491353" y="2708921"/>
            <a:ext cx="1764283" cy="3444230"/>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8" name="Rounded Rectangle 67"/>
          <p:cNvSpPr/>
          <p:nvPr/>
        </p:nvSpPr>
        <p:spPr>
          <a:xfrm>
            <a:off x="3670810" y="1857375"/>
            <a:ext cx="1764283" cy="523875"/>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9" name="Rounded Rectangle 68"/>
          <p:cNvSpPr/>
          <p:nvPr/>
        </p:nvSpPr>
        <p:spPr>
          <a:xfrm>
            <a:off x="1857033" y="1857375"/>
            <a:ext cx="1764283" cy="523875"/>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70" name="Rounded Rectangle 69"/>
          <p:cNvSpPr/>
          <p:nvPr/>
        </p:nvSpPr>
        <p:spPr>
          <a:xfrm>
            <a:off x="51671" y="1857375"/>
            <a:ext cx="1764283" cy="523875"/>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79" name="Rounded Rectangle 78"/>
          <p:cNvSpPr/>
          <p:nvPr/>
        </p:nvSpPr>
        <p:spPr>
          <a:xfrm>
            <a:off x="7315765" y="1857375"/>
            <a:ext cx="1764283" cy="523875"/>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80" name="Rounded Rectangle 79"/>
          <p:cNvSpPr/>
          <p:nvPr/>
        </p:nvSpPr>
        <p:spPr>
          <a:xfrm>
            <a:off x="5491353" y="1857375"/>
            <a:ext cx="1764283" cy="523875"/>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 name="TextBox 1"/>
          <p:cNvSpPr txBox="1"/>
          <p:nvPr/>
        </p:nvSpPr>
        <p:spPr>
          <a:xfrm>
            <a:off x="238488"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Starter</a:t>
            </a:r>
            <a:endParaRPr lang="en-US" sz="1300" dirty="0">
              <a:solidFill>
                <a:schemeClr val="bg1"/>
              </a:solidFill>
            </a:endParaRPr>
          </a:p>
        </p:txBody>
      </p:sp>
      <p:sp>
        <p:nvSpPr>
          <p:cNvPr id="22" name="TextBox 21"/>
          <p:cNvSpPr txBox="1"/>
          <p:nvPr/>
        </p:nvSpPr>
        <p:spPr>
          <a:xfrm>
            <a:off x="2043849"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Value</a:t>
            </a:r>
          </a:p>
        </p:txBody>
      </p:sp>
      <p:sp>
        <p:nvSpPr>
          <p:cNvPr id="23" name="TextBox 22"/>
          <p:cNvSpPr txBox="1"/>
          <p:nvPr/>
        </p:nvSpPr>
        <p:spPr>
          <a:xfrm>
            <a:off x="3857625"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Silver</a:t>
            </a:r>
          </a:p>
        </p:txBody>
      </p:sp>
      <p:sp>
        <p:nvSpPr>
          <p:cNvPr id="24" name="TextBox 23"/>
          <p:cNvSpPr txBox="1"/>
          <p:nvPr/>
        </p:nvSpPr>
        <p:spPr>
          <a:xfrm>
            <a:off x="5660205"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Gold</a:t>
            </a:r>
          </a:p>
        </p:txBody>
      </p:sp>
      <p:sp>
        <p:nvSpPr>
          <p:cNvPr id="25" name="TextBox 24"/>
          <p:cNvSpPr txBox="1"/>
          <p:nvPr/>
        </p:nvSpPr>
        <p:spPr>
          <a:xfrm>
            <a:off x="7495766" y="1981200"/>
            <a:ext cx="1390650" cy="295821"/>
          </a:xfrm>
          <a:prstGeom prst="rect">
            <a:avLst/>
          </a:prstGeom>
          <a:noFill/>
        </p:spPr>
        <p:txBody>
          <a:bodyPr wrap="square" lIns="90907" tIns="45453" rIns="90907" bIns="45453" rtlCol="0">
            <a:spAutoFit/>
          </a:bodyPr>
          <a:lstStyle/>
          <a:p>
            <a:pPr algn="ctr"/>
            <a:r>
              <a:rPr lang="en-US" sz="1300" b="1" dirty="0">
                <a:solidFill>
                  <a:schemeClr val="bg1"/>
                </a:solidFill>
              </a:rPr>
              <a:t>Local Platinum</a:t>
            </a:r>
          </a:p>
        </p:txBody>
      </p:sp>
      <p:sp>
        <p:nvSpPr>
          <p:cNvPr id="27" name="Shape 824"/>
          <p:cNvSpPr/>
          <p:nvPr/>
        </p:nvSpPr>
        <p:spPr>
          <a:xfrm>
            <a:off x="95251" y="2899356"/>
            <a:ext cx="1666875" cy="180885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5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Local business in a town</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     + 5 Local listings</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Basic on page SEO</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Basic Conversion Tracking</a:t>
            </a:r>
          </a:p>
        </p:txBody>
      </p:sp>
      <p:sp>
        <p:nvSpPr>
          <p:cNvPr id="28" name="Isosceles Triangle 27"/>
          <p:cNvSpPr/>
          <p:nvPr/>
        </p:nvSpPr>
        <p:spPr>
          <a:xfrm flipV="1">
            <a:off x="719352" y="2376842"/>
            <a:ext cx="399618" cy="159462"/>
          </a:xfrm>
          <a:prstGeom prst="triangle">
            <a:avLst/>
          </a:prstGeom>
          <a:solidFill>
            <a:srgbClr val="297FB8"/>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grpSp>
        <p:nvGrpSpPr>
          <p:cNvPr id="5" name="Group 4"/>
          <p:cNvGrpSpPr/>
          <p:nvPr/>
        </p:nvGrpSpPr>
        <p:grpSpPr>
          <a:xfrm>
            <a:off x="54156" y="3760038"/>
            <a:ext cx="510204" cy="132045"/>
            <a:chOff x="71900" y="3760038"/>
            <a:chExt cx="510204" cy="132045"/>
          </a:xfrm>
        </p:grpSpPr>
        <p:pic>
          <p:nvPicPr>
            <p:cNvPr id="38" name="image87.png"/>
            <p:cNvPicPr>
              <a:picLocks noChangeAspect="1"/>
            </p:cNvPicPr>
            <p:nvPr/>
          </p:nvPicPr>
          <p:blipFill>
            <a:blip r:embed="rId3">
              <a:extLst/>
            </a:blip>
            <a:stretch>
              <a:fillRect/>
            </a:stretch>
          </p:blipFill>
          <p:spPr>
            <a:xfrm>
              <a:off x="71900" y="3760038"/>
              <a:ext cx="132045" cy="132045"/>
            </a:xfrm>
            <a:prstGeom prst="rect">
              <a:avLst/>
            </a:prstGeom>
            <a:ln w="12700">
              <a:miter lim="400000"/>
            </a:ln>
          </p:spPr>
        </p:pic>
        <p:pic>
          <p:nvPicPr>
            <p:cNvPr id="40" name="image8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435" y="3760038"/>
              <a:ext cx="132045" cy="132045"/>
            </a:xfrm>
            <a:prstGeom prst="rect">
              <a:avLst/>
            </a:prstGeom>
            <a:ln w="12700">
              <a:miter lim="400000"/>
            </a:ln>
          </p:spPr>
        </p:pic>
        <p:pic>
          <p:nvPicPr>
            <p:cNvPr id="41" name="image8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96" y="3760038"/>
              <a:ext cx="132045" cy="132045"/>
            </a:xfrm>
            <a:prstGeom prst="rect">
              <a:avLst/>
            </a:prstGeom>
            <a:ln w="12700">
              <a:miter lim="400000"/>
            </a:ln>
          </p:spPr>
        </p:pic>
        <p:pic>
          <p:nvPicPr>
            <p:cNvPr id="42" name="image8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59" y="3760038"/>
              <a:ext cx="132045" cy="132045"/>
            </a:xfrm>
            <a:prstGeom prst="rect">
              <a:avLst/>
            </a:prstGeom>
            <a:ln w="12700">
              <a:miter lim="400000"/>
            </a:ln>
          </p:spPr>
        </p:pic>
      </p:grpSp>
      <p:grpSp>
        <p:nvGrpSpPr>
          <p:cNvPr id="44" name="Group 43"/>
          <p:cNvGrpSpPr/>
          <p:nvPr/>
        </p:nvGrpSpPr>
        <p:grpSpPr>
          <a:xfrm>
            <a:off x="1882388" y="3760038"/>
            <a:ext cx="510204" cy="132045"/>
            <a:chOff x="71900" y="3760038"/>
            <a:chExt cx="510204" cy="132045"/>
          </a:xfrm>
        </p:grpSpPr>
        <p:pic>
          <p:nvPicPr>
            <p:cNvPr id="45" name="image87.png"/>
            <p:cNvPicPr>
              <a:picLocks noChangeAspect="1"/>
            </p:cNvPicPr>
            <p:nvPr/>
          </p:nvPicPr>
          <p:blipFill>
            <a:blip r:embed="rId3">
              <a:extLst/>
            </a:blip>
            <a:stretch>
              <a:fillRect/>
            </a:stretch>
          </p:blipFill>
          <p:spPr>
            <a:xfrm>
              <a:off x="71900" y="3760038"/>
              <a:ext cx="132045" cy="132045"/>
            </a:xfrm>
            <a:prstGeom prst="rect">
              <a:avLst/>
            </a:prstGeom>
            <a:ln w="12700">
              <a:miter lim="400000"/>
            </a:ln>
          </p:spPr>
        </p:pic>
        <p:pic>
          <p:nvPicPr>
            <p:cNvPr id="46" name="image8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435" y="3760038"/>
              <a:ext cx="132045" cy="132045"/>
            </a:xfrm>
            <a:prstGeom prst="rect">
              <a:avLst/>
            </a:prstGeom>
            <a:ln w="12700">
              <a:miter lim="400000"/>
            </a:ln>
          </p:spPr>
        </p:pic>
        <p:pic>
          <p:nvPicPr>
            <p:cNvPr id="47" name="image8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96" y="3760038"/>
              <a:ext cx="132045" cy="132045"/>
            </a:xfrm>
            <a:prstGeom prst="rect">
              <a:avLst/>
            </a:prstGeom>
            <a:ln w="12700">
              <a:miter lim="400000"/>
            </a:ln>
          </p:spPr>
        </p:pic>
        <p:pic>
          <p:nvPicPr>
            <p:cNvPr id="48" name="image8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59" y="3760038"/>
              <a:ext cx="132045" cy="132045"/>
            </a:xfrm>
            <a:prstGeom prst="rect">
              <a:avLst/>
            </a:prstGeom>
            <a:ln w="12700">
              <a:miter lim="400000"/>
            </a:ln>
          </p:spPr>
        </p:pic>
      </p:grpSp>
      <p:sp>
        <p:nvSpPr>
          <p:cNvPr id="54" name="Shape 824"/>
          <p:cNvSpPr/>
          <p:nvPr/>
        </p:nvSpPr>
        <p:spPr>
          <a:xfrm>
            <a:off x="3719514" y="2899358"/>
            <a:ext cx="1666875" cy="1980431"/>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15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Local business in a city</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       + 5 Local listings</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Professional on page SEO</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Advanced Conversion tracking</a:t>
            </a:r>
          </a:p>
        </p:txBody>
      </p:sp>
      <p:grpSp>
        <p:nvGrpSpPr>
          <p:cNvPr id="55" name="Group 54"/>
          <p:cNvGrpSpPr/>
          <p:nvPr/>
        </p:nvGrpSpPr>
        <p:grpSpPr>
          <a:xfrm>
            <a:off x="3696164" y="3760038"/>
            <a:ext cx="510204" cy="132045"/>
            <a:chOff x="71900" y="3760038"/>
            <a:chExt cx="510204" cy="132045"/>
          </a:xfrm>
        </p:grpSpPr>
        <p:pic>
          <p:nvPicPr>
            <p:cNvPr id="56" name="image87.png"/>
            <p:cNvPicPr>
              <a:picLocks noChangeAspect="1"/>
            </p:cNvPicPr>
            <p:nvPr/>
          </p:nvPicPr>
          <p:blipFill>
            <a:blip r:embed="rId3">
              <a:extLst/>
            </a:blip>
            <a:stretch>
              <a:fillRect/>
            </a:stretch>
          </p:blipFill>
          <p:spPr>
            <a:xfrm>
              <a:off x="71900" y="3760038"/>
              <a:ext cx="132045" cy="132045"/>
            </a:xfrm>
            <a:prstGeom prst="rect">
              <a:avLst/>
            </a:prstGeom>
            <a:ln w="12700">
              <a:miter lim="400000"/>
            </a:ln>
          </p:spPr>
        </p:pic>
        <p:pic>
          <p:nvPicPr>
            <p:cNvPr id="57" name="image8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435" y="3760038"/>
              <a:ext cx="132045" cy="132045"/>
            </a:xfrm>
            <a:prstGeom prst="rect">
              <a:avLst/>
            </a:prstGeom>
            <a:ln w="12700">
              <a:miter lim="400000"/>
            </a:ln>
          </p:spPr>
        </p:pic>
        <p:pic>
          <p:nvPicPr>
            <p:cNvPr id="60" name="image8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96" y="3760038"/>
              <a:ext cx="132045" cy="132045"/>
            </a:xfrm>
            <a:prstGeom prst="rect">
              <a:avLst/>
            </a:prstGeom>
            <a:ln w="12700">
              <a:miter lim="400000"/>
            </a:ln>
          </p:spPr>
        </p:pic>
        <p:pic>
          <p:nvPicPr>
            <p:cNvPr id="61" name="image8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59" y="3760038"/>
              <a:ext cx="132045" cy="132045"/>
            </a:xfrm>
            <a:prstGeom prst="rect">
              <a:avLst/>
            </a:prstGeom>
            <a:ln w="12700">
              <a:miter lim="400000"/>
            </a:ln>
          </p:spPr>
        </p:pic>
      </p:grpSp>
      <p:sp>
        <p:nvSpPr>
          <p:cNvPr id="62" name="Shape 824"/>
          <p:cNvSpPr/>
          <p:nvPr/>
        </p:nvSpPr>
        <p:spPr>
          <a:xfrm>
            <a:off x="5540057" y="2899357"/>
            <a:ext cx="1666875" cy="2872868"/>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20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Local business in mid size city / State</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       + 5 Local listings</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Professional on page SEO</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Advanced Conversion tracking</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Professional Social Posting</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Media Creation and Distribution</a:t>
            </a:r>
          </a:p>
        </p:txBody>
      </p:sp>
      <p:grpSp>
        <p:nvGrpSpPr>
          <p:cNvPr id="63" name="Group 62"/>
          <p:cNvGrpSpPr/>
          <p:nvPr/>
        </p:nvGrpSpPr>
        <p:grpSpPr>
          <a:xfrm>
            <a:off x="5516708" y="3760038"/>
            <a:ext cx="510204" cy="132045"/>
            <a:chOff x="71900" y="3760038"/>
            <a:chExt cx="510204" cy="132045"/>
          </a:xfrm>
        </p:grpSpPr>
        <p:pic>
          <p:nvPicPr>
            <p:cNvPr id="64" name="image87.png"/>
            <p:cNvPicPr>
              <a:picLocks noChangeAspect="1"/>
            </p:cNvPicPr>
            <p:nvPr/>
          </p:nvPicPr>
          <p:blipFill>
            <a:blip r:embed="rId3">
              <a:extLst/>
            </a:blip>
            <a:stretch>
              <a:fillRect/>
            </a:stretch>
          </p:blipFill>
          <p:spPr>
            <a:xfrm>
              <a:off x="71900" y="3760038"/>
              <a:ext cx="132045" cy="132045"/>
            </a:xfrm>
            <a:prstGeom prst="rect">
              <a:avLst/>
            </a:prstGeom>
            <a:ln w="12700">
              <a:miter lim="400000"/>
            </a:ln>
          </p:spPr>
        </p:pic>
        <p:pic>
          <p:nvPicPr>
            <p:cNvPr id="65" name="image8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435" y="3760038"/>
              <a:ext cx="132045" cy="132045"/>
            </a:xfrm>
            <a:prstGeom prst="rect">
              <a:avLst/>
            </a:prstGeom>
            <a:ln w="12700">
              <a:miter lim="400000"/>
            </a:ln>
          </p:spPr>
        </p:pic>
        <p:pic>
          <p:nvPicPr>
            <p:cNvPr id="71" name="image8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96" y="3760038"/>
              <a:ext cx="132045" cy="132045"/>
            </a:xfrm>
            <a:prstGeom prst="rect">
              <a:avLst/>
            </a:prstGeom>
            <a:ln w="12700">
              <a:miter lim="400000"/>
            </a:ln>
          </p:spPr>
        </p:pic>
        <p:pic>
          <p:nvPicPr>
            <p:cNvPr id="72" name="image8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59" y="3760038"/>
              <a:ext cx="132045" cy="132045"/>
            </a:xfrm>
            <a:prstGeom prst="rect">
              <a:avLst/>
            </a:prstGeom>
            <a:ln w="12700">
              <a:miter lim="400000"/>
            </a:ln>
          </p:spPr>
        </p:pic>
      </p:grpSp>
      <p:sp>
        <p:nvSpPr>
          <p:cNvPr id="73" name="Shape 824"/>
          <p:cNvSpPr/>
          <p:nvPr/>
        </p:nvSpPr>
        <p:spPr>
          <a:xfrm>
            <a:off x="7364469" y="2899357"/>
            <a:ext cx="1666875" cy="3426866"/>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30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Local business in mid size city / State</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      + 5 Local listings</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defRPr/>
            </a:pPr>
            <a:r>
              <a:rPr lang="en-US" sz="1100" dirty="0">
                <a:solidFill>
                  <a:srgbClr val="FFFFFF"/>
                </a:solidFill>
              </a:rPr>
              <a:t>Advanced on Page SEO</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Advanced Conversion tracking</a:t>
            </a:r>
          </a:p>
          <a:p>
            <a:pPr algn="ctr" fontAlgn="base">
              <a:spcBef>
                <a:spcPct val="0"/>
              </a:spcBef>
              <a:spcAft>
                <a:spcPct val="0"/>
              </a:spcAft>
            </a:pPr>
            <a:endParaRPr lang="en-US" sz="1100" dirty="0">
              <a:solidFill>
                <a:srgbClr val="FFFFFF"/>
              </a:solidFill>
            </a:endParaRPr>
          </a:p>
          <a:p>
            <a:pPr lvl="0" algn="ctr" fontAlgn="base">
              <a:spcBef>
                <a:spcPct val="0"/>
              </a:spcBef>
              <a:spcAft>
                <a:spcPct val="0"/>
              </a:spcAft>
            </a:pPr>
            <a:r>
              <a:rPr lang="en-US" sz="1100" dirty="0">
                <a:solidFill>
                  <a:srgbClr val="FFFFFF"/>
                </a:solidFill>
              </a:rPr>
              <a:t>Advanced Social Outreach</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Advanced Media Creation and Distribution</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Call Tracking</a:t>
            </a:r>
          </a:p>
          <a:p>
            <a:pPr algn="ctr" fontAlgn="base">
              <a:spcBef>
                <a:spcPct val="0"/>
              </a:spcBef>
              <a:spcAft>
                <a:spcPct val="0"/>
              </a:spcAft>
            </a:pPr>
            <a:endParaRPr lang="en-US" sz="1100" dirty="0">
              <a:solidFill>
                <a:srgbClr val="FFFFFF"/>
              </a:solidFill>
            </a:endParaRPr>
          </a:p>
        </p:txBody>
      </p:sp>
      <p:grpSp>
        <p:nvGrpSpPr>
          <p:cNvPr id="74" name="Group 73"/>
          <p:cNvGrpSpPr/>
          <p:nvPr/>
        </p:nvGrpSpPr>
        <p:grpSpPr>
          <a:xfrm>
            <a:off x="7341119" y="3760038"/>
            <a:ext cx="510204" cy="132045"/>
            <a:chOff x="71900" y="3760038"/>
            <a:chExt cx="510204" cy="132045"/>
          </a:xfrm>
        </p:grpSpPr>
        <p:pic>
          <p:nvPicPr>
            <p:cNvPr id="75" name="image87.png"/>
            <p:cNvPicPr>
              <a:picLocks noChangeAspect="1"/>
            </p:cNvPicPr>
            <p:nvPr/>
          </p:nvPicPr>
          <p:blipFill>
            <a:blip r:embed="rId3">
              <a:extLst/>
            </a:blip>
            <a:stretch>
              <a:fillRect/>
            </a:stretch>
          </p:blipFill>
          <p:spPr>
            <a:xfrm>
              <a:off x="71900" y="3760038"/>
              <a:ext cx="132045" cy="132045"/>
            </a:xfrm>
            <a:prstGeom prst="rect">
              <a:avLst/>
            </a:prstGeom>
            <a:ln w="12700">
              <a:miter lim="400000"/>
            </a:ln>
          </p:spPr>
        </p:pic>
        <p:pic>
          <p:nvPicPr>
            <p:cNvPr id="76" name="image8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435" y="3760038"/>
              <a:ext cx="132045" cy="132045"/>
            </a:xfrm>
            <a:prstGeom prst="rect">
              <a:avLst/>
            </a:prstGeom>
            <a:ln w="12700">
              <a:miter lim="400000"/>
            </a:ln>
          </p:spPr>
        </p:pic>
        <p:pic>
          <p:nvPicPr>
            <p:cNvPr id="81" name="image87.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96" y="3760038"/>
              <a:ext cx="132045" cy="132045"/>
            </a:xfrm>
            <a:prstGeom prst="rect">
              <a:avLst/>
            </a:prstGeom>
            <a:ln w="12700">
              <a:miter lim="400000"/>
            </a:ln>
          </p:spPr>
        </p:pic>
        <p:pic>
          <p:nvPicPr>
            <p:cNvPr id="82" name="image87.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0059" y="3760038"/>
              <a:ext cx="132045" cy="132045"/>
            </a:xfrm>
            <a:prstGeom prst="rect">
              <a:avLst/>
            </a:prstGeom>
            <a:ln w="12700">
              <a:miter lim="400000"/>
            </a:ln>
          </p:spPr>
        </p:pic>
      </p:grpSp>
      <p:sp>
        <p:nvSpPr>
          <p:cNvPr id="83" name="Shape 824"/>
          <p:cNvSpPr/>
          <p:nvPr/>
        </p:nvSpPr>
        <p:spPr>
          <a:xfrm>
            <a:off x="1928472" y="2899356"/>
            <a:ext cx="1666875" cy="180885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lvl="0" algn="ctr" fontAlgn="base">
              <a:spcBef>
                <a:spcPct val="0"/>
              </a:spcBef>
              <a:spcAft>
                <a:spcPct val="0"/>
              </a:spcAft>
            </a:pPr>
            <a:r>
              <a:rPr lang="en-US" sz="1100" dirty="0">
                <a:solidFill>
                  <a:srgbClr val="FFFFFF"/>
                </a:solidFill>
              </a:rPr>
              <a:t>10 Keywords</a:t>
            </a:r>
          </a:p>
          <a:p>
            <a:pPr lvl="0"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Local business in a city</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     + 5 Local listings</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Basic on page SEO</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Basic Conversion Tracking</a:t>
            </a:r>
          </a:p>
        </p:txBody>
      </p:sp>
      <p:sp>
        <p:nvSpPr>
          <p:cNvPr id="84" name="Isosceles Triangle 83"/>
          <p:cNvSpPr/>
          <p:nvPr/>
        </p:nvSpPr>
        <p:spPr>
          <a:xfrm flipV="1">
            <a:off x="2562099" y="2376842"/>
            <a:ext cx="399618" cy="159462"/>
          </a:xfrm>
          <a:prstGeom prst="triangl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5" name="Isosceles Triangle 84"/>
          <p:cNvSpPr/>
          <p:nvPr/>
        </p:nvSpPr>
        <p:spPr>
          <a:xfrm flipV="1">
            <a:off x="4372191" y="2381251"/>
            <a:ext cx="399618" cy="15946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6" name="Isosceles Triangle 85"/>
          <p:cNvSpPr/>
          <p:nvPr/>
        </p:nvSpPr>
        <p:spPr>
          <a:xfrm flipV="1">
            <a:off x="6155721" y="2376842"/>
            <a:ext cx="399618" cy="159462"/>
          </a:xfrm>
          <a:prstGeom prst="triangle">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89" name="Isosceles Triangle 88"/>
          <p:cNvSpPr/>
          <p:nvPr/>
        </p:nvSpPr>
        <p:spPr>
          <a:xfrm flipV="1">
            <a:off x="7998096" y="2376842"/>
            <a:ext cx="399618" cy="159462"/>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90" name="TextBox 89"/>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
        <p:nvSpPr>
          <p:cNvPr id="91" name="Rectangle 90"/>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92" name="TextBox 91"/>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Digital Marketing Packages</a:t>
            </a:r>
          </a:p>
        </p:txBody>
      </p:sp>
    </p:spTree>
    <p:extLst>
      <p:ext uri="{BB962C8B-B14F-4D97-AF65-F5344CB8AC3E}">
        <p14:creationId xmlns:p14="http://schemas.microsoft.com/office/powerpoint/2010/main" val="359499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3089634" y="2708920"/>
            <a:ext cx="1449248" cy="3622910"/>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8" name="Rounded Rectangle 57"/>
          <p:cNvSpPr/>
          <p:nvPr/>
        </p:nvSpPr>
        <p:spPr>
          <a:xfrm>
            <a:off x="1570320" y="2708920"/>
            <a:ext cx="1449248" cy="3622910"/>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39" name="Rounded Rectangle 38"/>
          <p:cNvSpPr/>
          <p:nvPr/>
        </p:nvSpPr>
        <p:spPr>
          <a:xfrm>
            <a:off x="59421" y="2708920"/>
            <a:ext cx="1449248" cy="3622910"/>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2" name="TextBox 51"/>
          <p:cNvSpPr txBox="1"/>
          <p:nvPr/>
        </p:nvSpPr>
        <p:spPr>
          <a:xfrm>
            <a:off x="76202" y="6400802"/>
            <a:ext cx="2167913" cy="327016"/>
          </a:xfrm>
          <a:prstGeom prst="rect">
            <a:avLst/>
          </a:prstGeom>
          <a:noFill/>
        </p:spPr>
        <p:txBody>
          <a:bodyPr wrap="square" lIns="90907" tIns="45453" rIns="90907" bIns="45453" rtlCol="0">
            <a:spAutoFit/>
          </a:bodyPr>
          <a:lstStyle/>
          <a:p>
            <a:r>
              <a:rPr lang="en-US" sz="1500" dirty="0">
                <a:solidFill>
                  <a:schemeClr val="bg1">
                    <a:lumMod val="50000"/>
                  </a:schemeClr>
                </a:solidFill>
                <a:latin typeface="Century Gothic" panose="020B0502020202020204" pitchFamily="34" charset="0"/>
              </a:rPr>
              <a:t>sales@ebrandz.com</a:t>
            </a:r>
          </a:p>
        </p:txBody>
      </p:sp>
      <p:sp>
        <p:nvSpPr>
          <p:cNvPr id="59" name="TextBox 58"/>
          <p:cNvSpPr txBox="1">
            <a:spLocks noChangeArrowheads="1"/>
          </p:cNvSpPr>
          <p:nvPr/>
        </p:nvSpPr>
        <p:spPr bwMode="auto">
          <a:xfrm>
            <a:off x="1500190" y="1428660"/>
            <a:ext cx="6143625" cy="40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7" tIns="45453" rIns="90907" bIns="4545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0" algn="ctr" fontAlgn="base">
              <a:spcBef>
                <a:spcPct val="0"/>
              </a:spcBef>
              <a:spcAft>
                <a:spcPct val="0"/>
              </a:spcAft>
            </a:pPr>
            <a:r>
              <a:rPr lang="en-US" sz="2000" b="1" dirty="0">
                <a:solidFill>
                  <a:srgbClr val="C00000"/>
                </a:solidFill>
                <a:latin typeface="+mn-lt"/>
              </a:rPr>
              <a:t>NATIONAL SEO PLAN </a:t>
            </a:r>
          </a:p>
        </p:txBody>
      </p:sp>
      <p:pic>
        <p:nvPicPr>
          <p:cNvPr id="78"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850729" y="6391763"/>
            <a:ext cx="1035689" cy="27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ounded Rectangle 65"/>
          <p:cNvSpPr/>
          <p:nvPr/>
        </p:nvSpPr>
        <p:spPr>
          <a:xfrm>
            <a:off x="6114669" y="2708920"/>
            <a:ext cx="1449248" cy="3622910"/>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7" name="Rounded Rectangle 66"/>
          <p:cNvSpPr/>
          <p:nvPr/>
        </p:nvSpPr>
        <p:spPr>
          <a:xfrm>
            <a:off x="4600219" y="2708920"/>
            <a:ext cx="1449248" cy="3622910"/>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25" name="TextBox 24"/>
          <p:cNvSpPr txBox="1"/>
          <p:nvPr/>
        </p:nvSpPr>
        <p:spPr>
          <a:xfrm>
            <a:off x="7495766" y="2143930"/>
            <a:ext cx="1390650" cy="295821"/>
          </a:xfrm>
          <a:prstGeom prst="rect">
            <a:avLst/>
          </a:prstGeom>
          <a:noFill/>
        </p:spPr>
        <p:txBody>
          <a:bodyPr wrap="square" lIns="90907" tIns="45453" rIns="90907" bIns="45453" rtlCol="0">
            <a:spAutoFit/>
          </a:bodyPr>
          <a:lstStyle/>
          <a:p>
            <a:pPr lvl="0" algn="ctr" fontAlgn="base">
              <a:spcBef>
                <a:spcPct val="0"/>
              </a:spcBef>
              <a:spcAft>
                <a:spcPct val="0"/>
              </a:spcAft>
            </a:pPr>
            <a:r>
              <a:rPr lang="en-US" sz="1300" b="1" dirty="0">
                <a:solidFill>
                  <a:schemeClr val="bg1"/>
                </a:solidFill>
              </a:rPr>
              <a:t>Local Platinum</a:t>
            </a:r>
            <a:endParaRPr lang="en-US" sz="1300" b="1" dirty="0">
              <a:solidFill>
                <a:schemeClr val="bg1"/>
              </a:solidFill>
              <a:latin typeface="Century Gothic" panose="020B0502020202020204" pitchFamily="34" charset="0"/>
            </a:endParaRPr>
          </a:p>
        </p:txBody>
      </p:sp>
      <p:sp>
        <p:nvSpPr>
          <p:cNvPr id="43" name="Rounded Rectangle 42"/>
          <p:cNvSpPr/>
          <p:nvPr/>
        </p:nvSpPr>
        <p:spPr>
          <a:xfrm>
            <a:off x="7623144" y="2708920"/>
            <a:ext cx="1449248" cy="3622910"/>
          </a:xfrm>
          <a:prstGeom prst="roundRect">
            <a:avLst>
              <a:gd name="adj" fmla="val 4218"/>
            </a:avLst>
          </a:prstGeom>
          <a:solidFill>
            <a:srgbClr val="95A5A6"/>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7" name="Rounded Rectangle 46"/>
          <p:cNvSpPr/>
          <p:nvPr/>
        </p:nvSpPr>
        <p:spPr>
          <a:xfrm>
            <a:off x="3089634" y="2019259"/>
            <a:ext cx="1449248" cy="406239"/>
          </a:xfrm>
          <a:prstGeom prst="roundRect">
            <a:avLst>
              <a:gd name="adj" fmla="val 4218"/>
            </a:avLst>
          </a:prstGeom>
          <a:solidFill>
            <a:schemeClr val="accent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8" name="Rounded Rectangle 47"/>
          <p:cNvSpPr/>
          <p:nvPr/>
        </p:nvSpPr>
        <p:spPr>
          <a:xfrm>
            <a:off x="1570320" y="2019259"/>
            <a:ext cx="1449248" cy="406239"/>
          </a:xfrm>
          <a:prstGeom prst="roundRect">
            <a:avLst>
              <a:gd name="adj" fmla="val 4218"/>
            </a:avLst>
          </a:prstGeom>
          <a:solidFill>
            <a:srgbClr val="23A085"/>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4" name="Rounded Rectangle 53"/>
          <p:cNvSpPr/>
          <p:nvPr/>
        </p:nvSpPr>
        <p:spPr>
          <a:xfrm>
            <a:off x="59421" y="2019259"/>
            <a:ext cx="1449248" cy="406239"/>
          </a:xfrm>
          <a:prstGeom prst="roundRect">
            <a:avLst>
              <a:gd name="adj" fmla="val 4218"/>
            </a:avLst>
          </a:prstGeom>
          <a:solidFill>
            <a:srgbClr val="2980B9"/>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5" name="Rounded Rectangle 54"/>
          <p:cNvSpPr/>
          <p:nvPr/>
        </p:nvSpPr>
        <p:spPr>
          <a:xfrm>
            <a:off x="6114669" y="2019259"/>
            <a:ext cx="1449248" cy="406239"/>
          </a:xfrm>
          <a:prstGeom prst="roundRect">
            <a:avLst>
              <a:gd name="adj" fmla="val 4218"/>
            </a:avLst>
          </a:prstGeom>
          <a:solidFill>
            <a:srgbClr val="C0392B"/>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6" name="Rounded Rectangle 55"/>
          <p:cNvSpPr/>
          <p:nvPr/>
        </p:nvSpPr>
        <p:spPr>
          <a:xfrm>
            <a:off x="4600219" y="2019259"/>
            <a:ext cx="1449248" cy="406239"/>
          </a:xfrm>
          <a:prstGeom prst="roundRect">
            <a:avLst>
              <a:gd name="adj" fmla="val 4218"/>
            </a:avLst>
          </a:prstGeom>
          <a:solidFill>
            <a:srgbClr val="F39C12"/>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57" name="Rounded Rectangle 56"/>
          <p:cNvSpPr/>
          <p:nvPr/>
        </p:nvSpPr>
        <p:spPr>
          <a:xfrm>
            <a:off x="7623144" y="2019259"/>
            <a:ext cx="1449248" cy="406239"/>
          </a:xfrm>
          <a:prstGeom prst="roundRect">
            <a:avLst>
              <a:gd name="adj" fmla="val 4218"/>
            </a:avLst>
          </a:prstGeom>
          <a:solidFill>
            <a:srgbClr val="95A5A6"/>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60" name="Isosceles Triangle 59"/>
          <p:cNvSpPr/>
          <p:nvPr/>
        </p:nvSpPr>
        <p:spPr>
          <a:xfrm flipV="1">
            <a:off x="584235" y="2395700"/>
            <a:ext cx="399618" cy="159462"/>
          </a:xfrm>
          <a:prstGeom prst="triangle">
            <a:avLst/>
          </a:prstGeom>
          <a:solidFill>
            <a:srgbClr val="297FB8"/>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1" name="Isosceles Triangle 60"/>
          <p:cNvSpPr/>
          <p:nvPr/>
        </p:nvSpPr>
        <p:spPr>
          <a:xfrm flipV="1">
            <a:off x="2095134" y="2395700"/>
            <a:ext cx="399618" cy="159462"/>
          </a:xfrm>
          <a:prstGeom prst="triangle">
            <a:avLst/>
          </a:prstGeom>
          <a:solidFill>
            <a:srgbClr val="23A085"/>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2" name="Isosceles Triangle 61"/>
          <p:cNvSpPr/>
          <p:nvPr/>
        </p:nvSpPr>
        <p:spPr>
          <a:xfrm flipV="1">
            <a:off x="3614152" y="2395700"/>
            <a:ext cx="399618" cy="15946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3" name="Isosceles Triangle 62"/>
          <p:cNvSpPr/>
          <p:nvPr/>
        </p:nvSpPr>
        <p:spPr>
          <a:xfrm flipV="1">
            <a:off x="5125051" y="2395700"/>
            <a:ext cx="399618" cy="159462"/>
          </a:xfrm>
          <a:prstGeom prst="triangle">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4" name="Isosceles Triangle 63"/>
          <p:cNvSpPr/>
          <p:nvPr/>
        </p:nvSpPr>
        <p:spPr>
          <a:xfrm flipV="1">
            <a:off x="6639484" y="2395700"/>
            <a:ext cx="399618" cy="159462"/>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65" name="Isosceles Triangle 64"/>
          <p:cNvSpPr/>
          <p:nvPr/>
        </p:nvSpPr>
        <p:spPr>
          <a:xfrm flipV="1">
            <a:off x="8150382" y="2395700"/>
            <a:ext cx="399618" cy="159462"/>
          </a:xfrm>
          <a:prstGeom prst="triangle">
            <a:avLst/>
          </a:prstGeom>
          <a:solidFill>
            <a:srgbClr val="95A5A6"/>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a:p>
        </p:txBody>
      </p:sp>
      <p:sp>
        <p:nvSpPr>
          <p:cNvPr id="71" name="Shape 824"/>
          <p:cNvSpPr/>
          <p:nvPr/>
        </p:nvSpPr>
        <p:spPr>
          <a:xfrm>
            <a:off x="64294" y="2922603"/>
            <a:ext cx="1435894" cy="1465689"/>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spcBef>
                <a:spcPct val="0"/>
              </a:spcBef>
              <a:spcAft>
                <a:spcPct val="0"/>
              </a:spcAft>
            </a:pPr>
            <a:r>
              <a:rPr lang="en-US" sz="1100" dirty="0">
                <a:solidFill>
                  <a:srgbClr val="FFFFFF"/>
                </a:solidFill>
              </a:rPr>
              <a:t>12 Keywords</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Ideal for niche national keywords</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r>
              <a:rPr lang="en-US" sz="1100" dirty="0">
                <a:solidFill>
                  <a:srgbClr val="FFFFFF"/>
                </a:solidFill>
              </a:rPr>
              <a:t>Basic On Page </a:t>
            </a:r>
          </a:p>
          <a:p>
            <a:pPr algn="ctr" fontAlgn="base">
              <a:spcBef>
                <a:spcPct val="0"/>
              </a:spcBef>
              <a:spcAft>
                <a:spcPct val="0"/>
              </a:spcAft>
            </a:pPr>
            <a:r>
              <a:rPr lang="en-US" sz="1100" dirty="0">
                <a:solidFill>
                  <a:srgbClr val="FFFFFF"/>
                </a:solidFill>
              </a:rPr>
              <a:t>Optimization</a:t>
            </a:r>
          </a:p>
          <a:p>
            <a:pPr algn="ctr" fontAlgn="base">
              <a:spcBef>
                <a:spcPct val="0"/>
              </a:spcBef>
              <a:spcAft>
                <a:spcPct val="0"/>
              </a:spcAft>
            </a:pPr>
            <a:endParaRPr lang="en-US" sz="1100" dirty="0">
              <a:solidFill>
                <a:srgbClr val="FFFFFF"/>
              </a:solidFill>
            </a:endParaRPr>
          </a:p>
        </p:txBody>
      </p:sp>
      <p:sp>
        <p:nvSpPr>
          <p:cNvPr id="72" name="Shape 824"/>
          <p:cNvSpPr/>
          <p:nvPr/>
        </p:nvSpPr>
        <p:spPr>
          <a:xfrm>
            <a:off x="1580519" y="2922604"/>
            <a:ext cx="1435894" cy="2134203"/>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20 Keywords</a:t>
            </a:r>
          </a:p>
          <a:p>
            <a:pPr algn="ctr" fontAlgn="base"/>
            <a:endParaRPr lang="en-US" sz="1100" dirty="0">
              <a:solidFill>
                <a:srgbClr val="FFFFFF"/>
              </a:solidFill>
            </a:endParaRPr>
          </a:p>
          <a:p>
            <a:pPr algn="ctr" fontAlgn="base"/>
            <a:r>
              <a:rPr lang="en-US" sz="1100" dirty="0">
                <a:solidFill>
                  <a:srgbClr val="FFFFFF"/>
                </a:solidFill>
              </a:rPr>
              <a:t>Ideal for moderately competitive keywords</a:t>
            </a:r>
          </a:p>
          <a:p>
            <a:pPr algn="ctr" fontAlgn="base"/>
            <a:endParaRPr lang="en-US" sz="1100" dirty="0">
              <a:solidFill>
                <a:srgbClr val="FFFFFF"/>
              </a:solidFill>
            </a:endParaRPr>
          </a:p>
          <a:p>
            <a:pPr algn="ctr" fontAlgn="base"/>
            <a:r>
              <a:rPr lang="en-US" sz="1100" dirty="0">
                <a:solidFill>
                  <a:srgbClr val="FFFFFF"/>
                </a:solidFill>
              </a:rPr>
              <a:t>Basic On Page Optimization</a:t>
            </a:r>
          </a:p>
          <a:p>
            <a:pPr algn="ctr" fontAlgn="base"/>
            <a:endParaRPr lang="en-US" sz="1100" dirty="0">
              <a:solidFill>
                <a:srgbClr val="FFFFFF"/>
              </a:solidFill>
            </a:endParaRPr>
          </a:p>
          <a:p>
            <a:pPr algn="ctr" fontAlgn="base"/>
            <a:r>
              <a:rPr lang="en-US" sz="1100" dirty="0">
                <a:solidFill>
                  <a:srgbClr val="FFFFFF"/>
                </a:solidFill>
              </a:rPr>
              <a:t>Basic Conversion Tracking</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endParaRPr lang="en-US" sz="1100" dirty="0">
              <a:solidFill>
                <a:srgbClr val="FFFFFF"/>
              </a:solidFill>
            </a:endParaRPr>
          </a:p>
        </p:txBody>
      </p:sp>
      <p:sp>
        <p:nvSpPr>
          <p:cNvPr id="73" name="Shape 824"/>
          <p:cNvSpPr/>
          <p:nvPr/>
        </p:nvSpPr>
        <p:spPr>
          <a:xfrm>
            <a:off x="3099323" y="2922604"/>
            <a:ext cx="1435894" cy="2495173"/>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35 Keywords</a:t>
            </a:r>
          </a:p>
          <a:p>
            <a:pPr algn="ctr" fontAlgn="base"/>
            <a:endParaRPr lang="en-US" sz="1100" dirty="0">
              <a:solidFill>
                <a:srgbClr val="FFFFFF"/>
              </a:solidFill>
            </a:endParaRPr>
          </a:p>
          <a:p>
            <a:pPr algn="ctr" fontAlgn="ctr"/>
            <a:r>
              <a:rPr lang="en-US" sz="1100" dirty="0">
                <a:solidFill>
                  <a:srgbClr val="FFFFFF"/>
                </a:solidFill>
              </a:rPr>
              <a:t>Ideal for ecommerce websites, lawyers or surgeons</a:t>
            </a:r>
          </a:p>
          <a:p>
            <a:pPr algn="ctr" fontAlgn="ctr"/>
            <a:endParaRPr lang="en-US" sz="1100" dirty="0">
              <a:solidFill>
                <a:srgbClr val="FFFFFF"/>
              </a:solidFill>
            </a:endParaRPr>
          </a:p>
          <a:p>
            <a:pPr algn="ctr" fontAlgn="base"/>
            <a:r>
              <a:rPr lang="en-US" sz="1100" dirty="0">
                <a:solidFill>
                  <a:srgbClr val="FFFFFF"/>
                </a:solidFill>
              </a:rPr>
              <a:t>Professional On Page Optimization</a:t>
            </a:r>
          </a:p>
          <a:p>
            <a:pPr algn="ctr" fontAlgn="base"/>
            <a:endParaRPr lang="en-US" sz="1100" dirty="0">
              <a:solidFill>
                <a:srgbClr val="FFFFFF"/>
              </a:solidFill>
            </a:endParaRPr>
          </a:p>
          <a:p>
            <a:pPr algn="ctr" fontAlgn="base"/>
            <a:r>
              <a:rPr lang="en-US" sz="1100" dirty="0">
                <a:solidFill>
                  <a:srgbClr val="FFFFFF"/>
                </a:solidFill>
              </a:rPr>
              <a:t>Advanced Conversion Tracking</a:t>
            </a:r>
          </a:p>
          <a:p>
            <a:pPr algn="ctr" fontAlgn="base"/>
            <a:endParaRPr lang="en-US" sz="1100" dirty="0">
              <a:solidFill>
                <a:srgbClr val="FFFFFF"/>
              </a:solidFill>
            </a:endParaRPr>
          </a:p>
          <a:p>
            <a:pPr algn="ctr" fontAlgn="base"/>
            <a:r>
              <a:rPr lang="en-US" sz="1100" dirty="0">
                <a:solidFill>
                  <a:srgbClr val="FFFFFF"/>
                </a:solidFill>
              </a:rPr>
              <a:t>Basic Social Posting</a:t>
            </a:r>
          </a:p>
          <a:p>
            <a:pPr algn="ctr" fontAlgn="base">
              <a:spcBef>
                <a:spcPct val="0"/>
              </a:spcBef>
              <a:spcAft>
                <a:spcPct val="0"/>
              </a:spcAft>
            </a:pPr>
            <a:endParaRPr lang="en-US" sz="1100" dirty="0">
              <a:solidFill>
                <a:srgbClr val="FFFFFF"/>
              </a:solidFill>
            </a:endParaRPr>
          </a:p>
        </p:txBody>
      </p:sp>
      <p:sp>
        <p:nvSpPr>
          <p:cNvPr id="74" name="Shape 824"/>
          <p:cNvSpPr/>
          <p:nvPr/>
        </p:nvSpPr>
        <p:spPr>
          <a:xfrm>
            <a:off x="4615547" y="2922604"/>
            <a:ext cx="1435894" cy="3057532"/>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50 Keywords</a:t>
            </a:r>
          </a:p>
          <a:p>
            <a:pPr algn="ctr" fontAlgn="base"/>
            <a:endParaRPr lang="en-US" sz="1100" dirty="0">
              <a:solidFill>
                <a:srgbClr val="FFFFFF"/>
              </a:solidFill>
            </a:endParaRPr>
          </a:p>
          <a:p>
            <a:pPr algn="ctr" fontAlgn="base"/>
            <a:r>
              <a:rPr lang="en-US" sz="1100" dirty="0">
                <a:solidFill>
                  <a:srgbClr val="FFFFFF"/>
                </a:solidFill>
              </a:rPr>
              <a:t>Ideal for competitive industries like financial services &amp; real estate</a:t>
            </a:r>
          </a:p>
          <a:p>
            <a:pPr algn="ctr" fontAlgn="base"/>
            <a:endParaRPr lang="en-US" sz="1100" dirty="0">
              <a:solidFill>
                <a:srgbClr val="FFFFFF"/>
              </a:solidFill>
            </a:endParaRPr>
          </a:p>
          <a:p>
            <a:pPr algn="ctr" fontAlgn="base"/>
            <a:r>
              <a:rPr lang="en-US" sz="1100" dirty="0">
                <a:solidFill>
                  <a:srgbClr val="FFFFFF"/>
                </a:solidFill>
              </a:rPr>
              <a:t>Professional On Page Optimization</a:t>
            </a:r>
          </a:p>
          <a:p>
            <a:pPr algn="ctr" fontAlgn="base"/>
            <a:endParaRPr lang="en-US" sz="1100" dirty="0">
              <a:solidFill>
                <a:srgbClr val="FFFFFF"/>
              </a:solidFill>
            </a:endParaRPr>
          </a:p>
          <a:p>
            <a:pPr algn="ctr" fontAlgn="base"/>
            <a:r>
              <a:rPr lang="en-US" sz="1100" dirty="0">
                <a:solidFill>
                  <a:srgbClr val="FFFFFF"/>
                </a:solidFill>
              </a:rPr>
              <a:t>Advanced Conversion Tracking</a:t>
            </a:r>
          </a:p>
          <a:p>
            <a:pPr algn="ctr" fontAlgn="base"/>
            <a:endParaRPr lang="en-US" sz="1100" dirty="0">
              <a:solidFill>
                <a:srgbClr val="FFFFFF"/>
              </a:solidFill>
            </a:endParaRPr>
          </a:p>
          <a:p>
            <a:pPr algn="ctr" fontAlgn="base"/>
            <a:r>
              <a:rPr lang="en-US" sz="1100" dirty="0">
                <a:solidFill>
                  <a:srgbClr val="FFFFFF"/>
                </a:solidFill>
              </a:rPr>
              <a:t>Advanced Social Posting</a:t>
            </a:r>
          </a:p>
          <a:p>
            <a:pPr algn="ctr" fontAlgn="base"/>
            <a:endParaRPr lang="en-US" sz="1100" dirty="0">
              <a:solidFill>
                <a:srgbClr val="FFFFFF"/>
              </a:solidFill>
            </a:endParaRPr>
          </a:p>
          <a:p>
            <a:pPr algn="ctr" fontAlgn="base"/>
            <a:r>
              <a:rPr lang="en-US" sz="1100" dirty="0">
                <a:solidFill>
                  <a:srgbClr val="FFFFFF"/>
                </a:solidFill>
              </a:rPr>
              <a:t>Basic PR Syndication</a:t>
            </a:r>
          </a:p>
          <a:p>
            <a:pPr algn="ctr" fontAlgn="base">
              <a:spcBef>
                <a:spcPct val="0"/>
              </a:spcBef>
              <a:spcAft>
                <a:spcPct val="0"/>
              </a:spcAft>
            </a:pPr>
            <a:endParaRPr lang="en-US" sz="1100" dirty="0">
              <a:solidFill>
                <a:srgbClr val="FFFFFF"/>
              </a:solidFill>
            </a:endParaRPr>
          </a:p>
        </p:txBody>
      </p:sp>
      <p:sp>
        <p:nvSpPr>
          <p:cNvPr id="75" name="Shape 824"/>
          <p:cNvSpPr/>
          <p:nvPr/>
        </p:nvSpPr>
        <p:spPr>
          <a:xfrm>
            <a:off x="6126602" y="2922603"/>
            <a:ext cx="1435894" cy="3815890"/>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80 Keywords</a:t>
            </a:r>
          </a:p>
          <a:p>
            <a:pPr algn="ctr" fontAlgn="base"/>
            <a:endParaRPr lang="en-US" sz="1100" dirty="0">
              <a:solidFill>
                <a:srgbClr val="FFFFFF"/>
              </a:solidFill>
            </a:endParaRPr>
          </a:p>
          <a:p>
            <a:pPr algn="ctr" fontAlgn="base"/>
            <a:r>
              <a:rPr lang="en-US" sz="1100" dirty="0">
                <a:solidFill>
                  <a:srgbClr val="FFFFFF"/>
                </a:solidFill>
              </a:rPr>
              <a:t>Ideal for cut throat industries like gaming, pharmacy, loans, etc.</a:t>
            </a:r>
          </a:p>
          <a:p>
            <a:pPr algn="ctr" fontAlgn="base"/>
            <a:r>
              <a:rPr lang="en-US" sz="1100" dirty="0">
                <a:solidFill>
                  <a:srgbClr val="FFFFFF"/>
                </a:solidFill>
              </a:rPr>
              <a:t>Advanced On Page Optimization</a:t>
            </a:r>
          </a:p>
          <a:p>
            <a:pPr algn="ctr" fontAlgn="base"/>
            <a:endParaRPr lang="en-US" sz="1100" dirty="0">
              <a:solidFill>
                <a:srgbClr val="FFFFFF"/>
              </a:solidFill>
            </a:endParaRPr>
          </a:p>
          <a:p>
            <a:pPr algn="ctr" fontAlgn="base"/>
            <a:r>
              <a:rPr lang="en-US" sz="1100" dirty="0">
                <a:solidFill>
                  <a:srgbClr val="FFFFFF"/>
                </a:solidFill>
              </a:rPr>
              <a:t>Professional Conversion Tracking</a:t>
            </a:r>
          </a:p>
          <a:p>
            <a:pPr algn="ctr" fontAlgn="base"/>
            <a:endParaRPr lang="en-US" sz="1100" dirty="0">
              <a:solidFill>
                <a:srgbClr val="FFFFFF"/>
              </a:solidFill>
            </a:endParaRPr>
          </a:p>
          <a:p>
            <a:pPr algn="ctr" fontAlgn="base"/>
            <a:r>
              <a:rPr lang="en-US" sz="1100" dirty="0">
                <a:solidFill>
                  <a:srgbClr val="FFFFFF"/>
                </a:solidFill>
              </a:rPr>
              <a:t>Professional Social Posting</a:t>
            </a:r>
          </a:p>
          <a:p>
            <a:pPr algn="ctr" fontAlgn="base"/>
            <a:endParaRPr lang="en-US" sz="1100" dirty="0">
              <a:solidFill>
                <a:srgbClr val="FFFFFF"/>
              </a:solidFill>
            </a:endParaRPr>
          </a:p>
          <a:p>
            <a:pPr algn="ctr" fontAlgn="base"/>
            <a:r>
              <a:rPr lang="en-US" sz="1100" dirty="0">
                <a:solidFill>
                  <a:srgbClr val="FFFFFF"/>
                </a:solidFill>
              </a:rPr>
              <a:t>Premium PR Syndication</a:t>
            </a:r>
          </a:p>
          <a:p>
            <a:pPr algn="ctr" fontAlgn="base"/>
            <a:endParaRPr lang="en-US" sz="1100" dirty="0">
              <a:solidFill>
                <a:srgbClr val="FFFFFF"/>
              </a:solidFill>
            </a:endParaRPr>
          </a:p>
          <a:p>
            <a:pPr algn="ctr" fontAlgn="base"/>
            <a:r>
              <a:rPr lang="en-US" sz="1100" dirty="0">
                <a:solidFill>
                  <a:srgbClr val="FFFFFF"/>
                </a:solidFill>
              </a:rPr>
              <a:t>Advanced Website Usability &amp; Conversion Report</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endParaRPr lang="en-US" sz="1100" dirty="0">
              <a:solidFill>
                <a:srgbClr val="FFFFFF"/>
              </a:solidFill>
            </a:endParaRPr>
          </a:p>
        </p:txBody>
      </p:sp>
      <p:sp>
        <p:nvSpPr>
          <p:cNvPr id="76" name="Shape 824"/>
          <p:cNvSpPr/>
          <p:nvPr/>
        </p:nvSpPr>
        <p:spPr>
          <a:xfrm>
            <a:off x="7642826" y="2922604"/>
            <a:ext cx="1435894" cy="3985167"/>
          </a:xfrm>
          <a:prstGeom prst="rect">
            <a:avLst/>
          </a:prstGeom>
          <a:ln w="12700">
            <a:miter lim="400000"/>
          </a:ln>
          <a:extLst>
            <a:ext uri="{C572A759-6A51-4108-AA02-DFA0A04FC94B}">
              <ma14:wrappingTextBoxFlag xmlns="" xmlns:ma14="http://schemas.microsoft.com/office/mac/drawingml/2011/main" val="1"/>
            </a:ext>
          </a:extLst>
        </p:spPr>
        <p:txBody>
          <a:bodyPr wrap="square" lIns="45452" tIns="45453" rIns="45452" bIns="45453">
            <a:spAutoFit/>
          </a:bodyPr>
          <a:lstStyle/>
          <a:p>
            <a:pPr algn="ctr" fontAlgn="base"/>
            <a:r>
              <a:rPr lang="en-US" sz="1100" dirty="0">
                <a:solidFill>
                  <a:srgbClr val="FFFFFF"/>
                </a:solidFill>
              </a:rPr>
              <a:t>150 Keywords</a:t>
            </a:r>
          </a:p>
          <a:p>
            <a:pPr algn="ctr" fontAlgn="base"/>
            <a:endParaRPr lang="en-US" sz="1100" dirty="0">
              <a:solidFill>
                <a:srgbClr val="FFFFFF"/>
              </a:solidFill>
            </a:endParaRPr>
          </a:p>
          <a:p>
            <a:pPr algn="ctr" fontAlgn="base"/>
            <a:r>
              <a:rPr lang="en-US" sz="1100" dirty="0">
                <a:solidFill>
                  <a:srgbClr val="FFFFFF"/>
                </a:solidFill>
              </a:rPr>
              <a:t>Extended Platinum plan. Ideal for business looking for super aggressive work.</a:t>
            </a:r>
          </a:p>
          <a:p>
            <a:pPr algn="ctr" fontAlgn="base"/>
            <a:endParaRPr lang="en-US" sz="1100" dirty="0">
              <a:solidFill>
                <a:srgbClr val="FFFFFF"/>
              </a:solidFill>
            </a:endParaRPr>
          </a:p>
          <a:p>
            <a:pPr algn="ctr" fontAlgn="base"/>
            <a:r>
              <a:rPr lang="en-US" sz="1100" dirty="0">
                <a:solidFill>
                  <a:srgbClr val="FFFFFF"/>
                </a:solidFill>
              </a:rPr>
              <a:t>Super Advanced On Page Optimization</a:t>
            </a:r>
          </a:p>
          <a:p>
            <a:pPr algn="ctr" fontAlgn="base"/>
            <a:r>
              <a:rPr lang="en-US" sz="1100" dirty="0">
                <a:solidFill>
                  <a:srgbClr val="FFFFFF"/>
                </a:solidFill>
              </a:rPr>
              <a:t>Professional Conversion Tracking</a:t>
            </a:r>
          </a:p>
          <a:p>
            <a:pPr algn="ctr" fontAlgn="base"/>
            <a:endParaRPr lang="en-US" sz="1100" dirty="0">
              <a:solidFill>
                <a:srgbClr val="FFFFFF"/>
              </a:solidFill>
            </a:endParaRPr>
          </a:p>
          <a:p>
            <a:pPr algn="ctr" fontAlgn="base"/>
            <a:r>
              <a:rPr lang="en-US" sz="1100" dirty="0">
                <a:solidFill>
                  <a:srgbClr val="FFFFFF"/>
                </a:solidFill>
              </a:rPr>
              <a:t>Professional Social Posting</a:t>
            </a:r>
          </a:p>
          <a:p>
            <a:pPr algn="ctr" fontAlgn="base"/>
            <a:endParaRPr lang="en-US" sz="1100" dirty="0">
              <a:solidFill>
                <a:srgbClr val="FFFFFF"/>
              </a:solidFill>
            </a:endParaRPr>
          </a:p>
          <a:p>
            <a:pPr algn="ctr" fontAlgn="base"/>
            <a:r>
              <a:rPr lang="en-US" sz="1100" dirty="0">
                <a:solidFill>
                  <a:srgbClr val="FFFFFF"/>
                </a:solidFill>
              </a:rPr>
              <a:t>Premium PR Syndication</a:t>
            </a:r>
          </a:p>
          <a:p>
            <a:pPr algn="ctr" fontAlgn="base"/>
            <a:endParaRPr lang="en-US" sz="1100" dirty="0">
              <a:solidFill>
                <a:srgbClr val="FFFFFF"/>
              </a:solidFill>
            </a:endParaRPr>
          </a:p>
          <a:p>
            <a:pPr algn="ctr" fontAlgn="base"/>
            <a:r>
              <a:rPr lang="en-US" sz="1100" dirty="0">
                <a:solidFill>
                  <a:srgbClr val="FFFFFF"/>
                </a:solidFill>
              </a:rPr>
              <a:t>Professional Website Usability &amp; Conversion Report</a:t>
            </a:r>
          </a:p>
          <a:p>
            <a:pPr algn="ctr" fontAlgn="base">
              <a:spcBef>
                <a:spcPct val="0"/>
              </a:spcBef>
              <a:spcAft>
                <a:spcPct val="0"/>
              </a:spcAft>
            </a:pPr>
            <a:endParaRPr lang="en-US" sz="1100" dirty="0">
              <a:solidFill>
                <a:srgbClr val="FFFFFF"/>
              </a:solidFill>
            </a:endParaRPr>
          </a:p>
          <a:p>
            <a:pPr algn="ctr" fontAlgn="base">
              <a:spcBef>
                <a:spcPct val="0"/>
              </a:spcBef>
              <a:spcAft>
                <a:spcPct val="0"/>
              </a:spcAft>
            </a:pPr>
            <a:endParaRPr lang="en-US" sz="1100" dirty="0">
              <a:solidFill>
                <a:srgbClr val="FFFFFF"/>
              </a:solidFill>
            </a:endParaRPr>
          </a:p>
        </p:txBody>
      </p:sp>
      <p:sp>
        <p:nvSpPr>
          <p:cNvPr id="81" name="TextBox 80"/>
          <p:cNvSpPr txBox="1"/>
          <p:nvPr/>
        </p:nvSpPr>
        <p:spPr>
          <a:xfrm>
            <a:off x="114504"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Starter</a:t>
            </a:r>
            <a:endParaRPr lang="en-US" sz="1200" b="1" dirty="0">
              <a:solidFill>
                <a:schemeClr val="bg1"/>
              </a:solidFill>
              <a:latin typeface="Century Gothic" panose="020B0502020202020204" pitchFamily="34" charset="0"/>
            </a:endParaRPr>
          </a:p>
        </p:txBody>
      </p:sp>
      <p:sp>
        <p:nvSpPr>
          <p:cNvPr id="82" name="TextBox 81"/>
          <p:cNvSpPr txBox="1"/>
          <p:nvPr/>
        </p:nvSpPr>
        <p:spPr>
          <a:xfrm>
            <a:off x="1607481"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Value</a:t>
            </a:r>
            <a:endParaRPr lang="en-US" sz="1200" b="1" dirty="0">
              <a:solidFill>
                <a:schemeClr val="bg1"/>
              </a:solidFill>
              <a:latin typeface="Century Gothic" panose="020B0502020202020204" pitchFamily="34" charset="0"/>
            </a:endParaRPr>
          </a:p>
        </p:txBody>
      </p:sp>
      <p:sp>
        <p:nvSpPr>
          <p:cNvPr id="83" name="TextBox 82"/>
          <p:cNvSpPr txBox="1"/>
          <p:nvPr/>
        </p:nvSpPr>
        <p:spPr>
          <a:xfrm>
            <a:off x="3136539"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Silver</a:t>
            </a:r>
            <a:endParaRPr lang="en-US" sz="1200" b="1" dirty="0">
              <a:solidFill>
                <a:schemeClr val="bg1"/>
              </a:solidFill>
              <a:latin typeface="Century Gothic" panose="020B0502020202020204" pitchFamily="34" charset="0"/>
            </a:endParaRPr>
          </a:p>
        </p:txBody>
      </p:sp>
      <p:sp>
        <p:nvSpPr>
          <p:cNvPr id="84" name="TextBox 83"/>
          <p:cNvSpPr txBox="1"/>
          <p:nvPr/>
        </p:nvSpPr>
        <p:spPr>
          <a:xfrm>
            <a:off x="4629516"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Gold</a:t>
            </a:r>
            <a:endParaRPr lang="en-US" sz="1200" b="1" dirty="0">
              <a:solidFill>
                <a:schemeClr val="bg1"/>
              </a:solidFill>
              <a:latin typeface="Century Gothic" panose="020B0502020202020204" pitchFamily="34" charset="0"/>
            </a:endParaRPr>
          </a:p>
        </p:txBody>
      </p:sp>
      <p:sp>
        <p:nvSpPr>
          <p:cNvPr id="85" name="TextBox 84"/>
          <p:cNvSpPr txBox="1"/>
          <p:nvPr/>
        </p:nvSpPr>
        <p:spPr>
          <a:xfrm>
            <a:off x="6114669" y="2078290"/>
            <a:ext cx="1463324"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Platinum</a:t>
            </a:r>
            <a:endParaRPr lang="en-US" sz="1200" b="1" dirty="0">
              <a:solidFill>
                <a:schemeClr val="bg1"/>
              </a:solidFill>
              <a:latin typeface="Century Gothic" panose="020B0502020202020204" pitchFamily="34" charset="0"/>
            </a:endParaRPr>
          </a:p>
        </p:txBody>
      </p:sp>
      <p:sp>
        <p:nvSpPr>
          <p:cNvPr id="86" name="TextBox 85"/>
          <p:cNvSpPr txBox="1"/>
          <p:nvPr/>
        </p:nvSpPr>
        <p:spPr>
          <a:xfrm>
            <a:off x="7680320" y="2078290"/>
            <a:ext cx="1390650" cy="280222"/>
          </a:xfrm>
          <a:prstGeom prst="rect">
            <a:avLst/>
          </a:prstGeom>
          <a:noFill/>
        </p:spPr>
        <p:txBody>
          <a:bodyPr wrap="square" lIns="90907" tIns="45453" rIns="90907" bIns="45453" rtlCol="0">
            <a:spAutoFit/>
          </a:bodyPr>
          <a:lstStyle/>
          <a:p>
            <a:pPr lvl="0" algn="ctr" fontAlgn="base">
              <a:spcBef>
                <a:spcPct val="0"/>
              </a:spcBef>
              <a:spcAft>
                <a:spcPct val="0"/>
              </a:spcAft>
            </a:pPr>
            <a:r>
              <a:rPr lang="en-US" sz="1200" b="1" dirty="0">
                <a:solidFill>
                  <a:schemeClr val="bg1"/>
                </a:solidFill>
              </a:rPr>
              <a:t>National Titanium</a:t>
            </a:r>
            <a:endParaRPr lang="en-US" sz="1200" b="1" dirty="0">
              <a:solidFill>
                <a:schemeClr val="bg1"/>
              </a:solidFill>
              <a:latin typeface="Century Gothic" panose="020B0502020202020204" pitchFamily="34" charset="0"/>
            </a:endParaRPr>
          </a:p>
        </p:txBody>
      </p:sp>
      <p:sp>
        <p:nvSpPr>
          <p:cNvPr id="41" name="TextBox 40"/>
          <p:cNvSpPr txBox="1"/>
          <p:nvPr/>
        </p:nvSpPr>
        <p:spPr>
          <a:xfrm>
            <a:off x="6400800" y="76200"/>
            <a:ext cx="2743200" cy="295821"/>
          </a:xfrm>
          <a:prstGeom prst="rect">
            <a:avLst/>
          </a:prstGeom>
          <a:noFill/>
        </p:spPr>
        <p:txBody>
          <a:bodyPr wrap="square" lIns="90907" tIns="45453" rIns="90907" bIns="45453" rtlCol="0">
            <a:spAutoFit/>
          </a:bodyPr>
          <a:lstStyle/>
          <a:p>
            <a:pPr algn="r"/>
            <a:r>
              <a:rPr lang="en-US" sz="1300" dirty="0">
                <a:solidFill>
                  <a:schemeClr val="tx1">
                    <a:lumMod val="65000"/>
                    <a:lumOff val="35000"/>
                  </a:schemeClr>
                </a:solidFill>
                <a:latin typeface="Century Gothic" panose="020B0502020202020204" pitchFamily="34" charset="0"/>
              </a:rPr>
              <a:t>www.ebrandz.com</a:t>
            </a:r>
          </a:p>
        </p:txBody>
      </p:sp>
      <p:sp>
        <p:nvSpPr>
          <p:cNvPr id="42" name="Rectangle 41"/>
          <p:cNvSpPr/>
          <p:nvPr/>
        </p:nvSpPr>
        <p:spPr>
          <a:xfrm>
            <a:off x="4343400" y="1013818"/>
            <a:ext cx="457200" cy="312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907" tIns="45453" rIns="90907" bIns="45453" rtlCol="0" anchor="ctr"/>
          <a:lstStyle/>
          <a:p>
            <a:pPr algn="ctr"/>
            <a:endParaRPr lang="en-US" dirty="0"/>
          </a:p>
        </p:txBody>
      </p:sp>
      <p:sp>
        <p:nvSpPr>
          <p:cNvPr id="44" name="TextBox 43"/>
          <p:cNvSpPr txBox="1"/>
          <p:nvPr/>
        </p:nvSpPr>
        <p:spPr>
          <a:xfrm>
            <a:off x="467591" y="466637"/>
            <a:ext cx="8208818" cy="529794"/>
          </a:xfrm>
          <a:prstGeom prst="rect">
            <a:avLst/>
          </a:prstGeom>
          <a:noFill/>
        </p:spPr>
        <p:txBody>
          <a:bodyPr wrap="square" lIns="90907" tIns="45453" rIns="90907" bIns="45453" rtlCol="0">
            <a:spAutoFit/>
          </a:bodyPr>
          <a:lstStyle/>
          <a:p>
            <a:pPr algn="ctr"/>
            <a:r>
              <a:rPr lang="en-US" sz="2800" b="1" dirty="0">
                <a:solidFill>
                  <a:schemeClr val="tx1">
                    <a:lumMod val="95000"/>
                    <a:lumOff val="5000"/>
                  </a:schemeClr>
                </a:solidFill>
              </a:rPr>
              <a:t>Digital Marketing Packages</a:t>
            </a:r>
          </a:p>
        </p:txBody>
      </p:sp>
    </p:spTree>
    <p:extLst>
      <p:ext uri="{BB962C8B-B14F-4D97-AF65-F5344CB8AC3E}">
        <p14:creationId xmlns:p14="http://schemas.microsoft.com/office/powerpoint/2010/main" val="182442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3355</TotalTime>
  <Words>2009</Words>
  <Application>Microsoft Office PowerPoint</Application>
  <PresentationFormat>On-screen Show (4:3)</PresentationFormat>
  <Paragraphs>516</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About eBrandz</vt:lpstr>
      <vt:lpstr>What do we do?</vt:lpstr>
      <vt:lpstr>Why Select eBrandz?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Brands</vt:lpstr>
      <vt:lpstr>Our API Partners</vt:lpstr>
      <vt:lpstr>About our Founders</vt:lpstr>
      <vt:lpstr>Search Marketing Gurus</vt:lpstr>
      <vt:lpstr>Social Media and Paid Search Marketing Ninjas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swapnil</cp:lastModifiedBy>
  <cp:revision>1305</cp:revision>
  <dcterms:created xsi:type="dcterms:W3CDTF">2016-07-08T11:25:35Z</dcterms:created>
  <dcterms:modified xsi:type="dcterms:W3CDTF">2019-12-11T06:49:06Z</dcterms:modified>
</cp:coreProperties>
</file>